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6"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y="8229600" cx="14630400"/>
  <p:notesSz cx="8229600" cy="14630400"/>
  <p:embeddedFontLst>
    <p:embeddedFont>
      <p:font typeface="Lora"/>
      <p:regular r:id="rId22"/>
      <p:bold r:id="rId23"/>
      <p:italic r:id="rId24"/>
      <p:boldItalic r:id="rId25"/>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Lora-regular.fntdata"/><Relationship Id="rId21" Type="http://schemas.openxmlformats.org/officeDocument/2006/relationships/slide" Target="slides/slide17.xml"/><Relationship Id="rId24" Type="http://schemas.openxmlformats.org/officeDocument/2006/relationships/font" Target="fonts/Lora-italic.fntdata"/><Relationship Id="rId23" Type="http://schemas.openxmlformats.org/officeDocument/2006/relationships/font" Target="fonts/Lora-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5" Type="http://schemas.openxmlformats.org/officeDocument/2006/relationships/font" Target="fonts/Lora-boldItalic.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t>‹#›</a:t>
            </a:fld>
            <a:endParaRPr b="0" i="0" sz="1200" u="none" cap="none" strike="noStrik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 name="Shape 62"/>
        <p:cNvGrpSpPr/>
        <p:nvPr/>
      </p:nvGrpSpPr>
      <p:grpSpPr>
        <a:xfrm>
          <a:off x="0" y="0"/>
          <a:ext cx="0" cy="0"/>
          <a:chOff x="0" y="0"/>
          <a:chExt cx="0" cy="0"/>
        </a:xfrm>
      </p:grpSpPr>
      <p:sp>
        <p:nvSpPr>
          <p:cNvPr id="63" name="Google Shape;63;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4" name="Google Shape;64;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5" name="Google Shape;65;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 name="Google Shape;207;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9" name="Google Shape;219;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2" name="Shape 232"/>
        <p:cNvGrpSpPr/>
        <p:nvPr/>
      </p:nvGrpSpPr>
      <p:grpSpPr>
        <a:xfrm>
          <a:off x="0" y="0"/>
          <a:ext cx="0" cy="0"/>
          <a:chOff x="0" y="0"/>
          <a:chExt cx="0" cy="0"/>
        </a:xfrm>
      </p:grpSpPr>
      <p:sp>
        <p:nvSpPr>
          <p:cNvPr id="233" name="Google Shape;233;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4" name="Google Shape;234;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5" name="Google Shape;235;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 name="Google Shape;251;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5" name="Google Shape;27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1" name="Google Shape;291;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2" name="Google Shape;292;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0" name="Google Shape;310;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1" name="Google Shape;311;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2" name="Shape 72"/>
        <p:cNvGrpSpPr/>
        <p:nvPr/>
      </p:nvGrpSpPr>
      <p:grpSpPr>
        <a:xfrm>
          <a:off x="0" y="0"/>
          <a:ext cx="0" cy="0"/>
          <a:chOff x="0" y="0"/>
          <a:chExt cx="0" cy="0"/>
        </a:xfrm>
      </p:grpSpPr>
      <p:sp>
        <p:nvSpPr>
          <p:cNvPr id="73" name="Google Shape;7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4" name="Google Shape;74;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5" name="Google Shape;75;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 name="Shape 80"/>
        <p:cNvGrpSpPr/>
        <p:nvPr/>
      </p:nvGrpSpPr>
      <p:grpSpPr>
        <a:xfrm>
          <a:off x="0" y="0"/>
          <a:ext cx="0" cy="0"/>
          <a:chOff x="0" y="0"/>
          <a:chExt cx="0" cy="0"/>
        </a:xfrm>
      </p:grpSpPr>
      <p:sp>
        <p:nvSpPr>
          <p:cNvPr id="81" name="Google Shape;8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2" name="Google Shape;82;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3" name="Google Shape;83;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2" name="Shape 112"/>
        <p:cNvGrpSpPr/>
        <p:nvPr/>
      </p:nvGrpSpPr>
      <p:grpSpPr>
        <a:xfrm>
          <a:off x="0" y="0"/>
          <a:ext cx="0" cy="0"/>
          <a:chOff x="0" y="0"/>
          <a:chExt cx="0" cy="0"/>
        </a:xfrm>
      </p:grpSpPr>
      <p:sp>
        <p:nvSpPr>
          <p:cNvPr id="113" name="Google Shape;11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4" name="Google Shape;114;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5" name="Google Shape;115;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4" name="Shape 124"/>
        <p:cNvGrpSpPr/>
        <p:nvPr/>
      </p:nvGrpSpPr>
      <p:grpSpPr>
        <a:xfrm>
          <a:off x="0" y="0"/>
          <a:ext cx="0" cy="0"/>
          <a:chOff x="0" y="0"/>
          <a:chExt cx="0" cy="0"/>
        </a:xfrm>
      </p:grpSpPr>
      <p:sp>
        <p:nvSpPr>
          <p:cNvPr id="125" name="Google Shape;12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6" name="Google Shape;126;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7" name="Google Shape;127;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0" name="Shape 140"/>
        <p:cNvGrpSpPr/>
        <p:nvPr/>
      </p:nvGrpSpPr>
      <p:grpSpPr>
        <a:xfrm>
          <a:off x="0" y="0"/>
          <a:ext cx="0" cy="0"/>
          <a:chOff x="0" y="0"/>
          <a:chExt cx="0" cy="0"/>
        </a:xfrm>
      </p:grpSpPr>
      <p:sp>
        <p:nvSpPr>
          <p:cNvPr id="141" name="Google Shape;141;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2" name="Google Shape;14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3" name="Google Shape;143;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9" name="Shape 159"/>
        <p:cNvGrpSpPr/>
        <p:nvPr/>
      </p:nvGrpSpPr>
      <p:grpSpPr>
        <a:xfrm>
          <a:off x="0" y="0"/>
          <a:ext cx="0" cy="0"/>
          <a:chOff x="0" y="0"/>
          <a:chExt cx="0" cy="0"/>
        </a:xfrm>
      </p:grpSpPr>
      <p:sp>
        <p:nvSpPr>
          <p:cNvPr id="160" name="Google Shape;160;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4" name="Shape 184"/>
        <p:cNvGrpSpPr/>
        <p:nvPr/>
      </p:nvGrpSpPr>
      <p:grpSpPr>
        <a:xfrm>
          <a:off x="0" y="0"/>
          <a:ext cx="0" cy="0"/>
          <a:chOff x="0" y="0"/>
          <a:chExt cx="0" cy="0"/>
        </a:xfrm>
      </p:grpSpPr>
      <p:sp>
        <p:nvSpPr>
          <p:cNvPr id="185" name="Google Shape;185;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6" name="Google Shape;186;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7" name="Google Shape;187;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bg>
      <p:bgPr>
        <a:solidFill>
          <a:srgbClr val="000000"/>
        </a:solidFill>
      </p:bgPr>
    </p:bg>
    <p:spTree>
      <p:nvGrpSpPr>
        <p:cNvPr id="10" name="Shape 10"/>
        <p:cNvGrpSpPr/>
        <p:nvPr/>
      </p:nvGrpSpPr>
      <p:grpSpPr>
        <a:xfrm>
          <a:off x="0" y="0"/>
          <a:ext cx="0" cy="0"/>
          <a:chOff x="0" y="0"/>
          <a:chExt cx="0" cy="0"/>
        </a:xfrm>
      </p:grpSpPr>
      <p:sp>
        <p:nvSpPr>
          <p:cNvPr id="11" name="Google Shape;11;p2"/>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0 master">
  <p:cSld name="Slide 10 master">
    <p:bg>
      <p:bgPr>
        <a:solidFill>
          <a:srgbClr val="000000"/>
        </a:solidFill>
      </p:bgPr>
    </p:bg>
    <p:spTree>
      <p:nvGrpSpPr>
        <p:cNvPr id="37" name="Shape 37"/>
        <p:cNvGrpSpPr/>
        <p:nvPr/>
      </p:nvGrpSpPr>
      <p:grpSpPr>
        <a:xfrm>
          <a:off x="0" y="0"/>
          <a:ext cx="0" cy="0"/>
          <a:chOff x="0" y="0"/>
          <a:chExt cx="0" cy="0"/>
        </a:xfrm>
      </p:grpSpPr>
      <p:sp>
        <p:nvSpPr>
          <p:cNvPr id="38" name="Google Shape;38;p11"/>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11"/>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1 master">
  <p:cSld name="Slide 11 master">
    <p:bg>
      <p:bgPr>
        <a:solidFill>
          <a:srgbClr val="000000"/>
        </a:solidFill>
      </p:bgPr>
    </p:bg>
    <p:spTree>
      <p:nvGrpSpPr>
        <p:cNvPr id="40" name="Shape 40"/>
        <p:cNvGrpSpPr/>
        <p:nvPr/>
      </p:nvGrpSpPr>
      <p:grpSpPr>
        <a:xfrm>
          <a:off x="0" y="0"/>
          <a:ext cx="0" cy="0"/>
          <a:chOff x="0" y="0"/>
          <a:chExt cx="0" cy="0"/>
        </a:xfrm>
      </p:grpSpPr>
      <p:sp>
        <p:nvSpPr>
          <p:cNvPr id="41" name="Google Shape;41;p12"/>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12"/>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2 master">
  <p:cSld name="Slide 12 master">
    <p:bg>
      <p:bgPr>
        <a:solidFill>
          <a:srgbClr val="000000"/>
        </a:solidFill>
      </p:bgPr>
    </p:bg>
    <p:spTree>
      <p:nvGrpSpPr>
        <p:cNvPr id="43" name="Shape 43"/>
        <p:cNvGrpSpPr/>
        <p:nvPr/>
      </p:nvGrpSpPr>
      <p:grpSpPr>
        <a:xfrm>
          <a:off x="0" y="0"/>
          <a:ext cx="0" cy="0"/>
          <a:chOff x="0" y="0"/>
          <a:chExt cx="0" cy="0"/>
        </a:xfrm>
      </p:grpSpPr>
      <p:sp>
        <p:nvSpPr>
          <p:cNvPr id="44" name="Google Shape;44;p13"/>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13"/>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3 master">
  <p:cSld name="Slide 13 master">
    <p:bg>
      <p:bgPr>
        <a:solidFill>
          <a:srgbClr val="000000"/>
        </a:solidFill>
      </p:bgPr>
    </p:bg>
    <p:spTree>
      <p:nvGrpSpPr>
        <p:cNvPr id="46" name="Shape 46"/>
        <p:cNvGrpSpPr/>
        <p:nvPr/>
      </p:nvGrpSpPr>
      <p:grpSpPr>
        <a:xfrm>
          <a:off x="0" y="0"/>
          <a:ext cx="0" cy="0"/>
          <a:chOff x="0" y="0"/>
          <a:chExt cx="0" cy="0"/>
        </a:xfrm>
      </p:grpSpPr>
      <p:sp>
        <p:nvSpPr>
          <p:cNvPr id="47" name="Google Shape;47;p14"/>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14"/>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4 master">
  <p:cSld name="Slide 14 master">
    <p:bg>
      <p:bgPr>
        <a:solidFill>
          <a:srgbClr val="000000"/>
        </a:solidFill>
      </p:bgPr>
    </p:bg>
    <p:spTree>
      <p:nvGrpSpPr>
        <p:cNvPr id="49" name="Shape 49"/>
        <p:cNvGrpSpPr/>
        <p:nvPr/>
      </p:nvGrpSpPr>
      <p:grpSpPr>
        <a:xfrm>
          <a:off x="0" y="0"/>
          <a:ext cx="0" cy="0"/>
          <a:chOff x="0" y="0"/>
          <a:chExt cx="0" cy="0"/>
        </a:xfrm>
      </p:grpSpPr>
      <p:sp>
        <p:nvSpPr>
          <p:cNvPr id="50" name="Google Shape;50;p15"/>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15"/>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5 master">
  <p:cSld name="Slide 15 master">
    <p:bg>
      <p:bgPr>
        <a:solidFill>
          <a:srgbClr val="000000"/>
        </a:solidFill>
      </p:bgPr>
    </p:bg>
    <p:spTree>
      <p:nvGrpSpPr>
        <p:cNvPr id="52" name="Shape 52"/>
        <p:cNvGrpSpPr/>
        <p:nvPr/>
      </p:nvGrpSpPr>
      <p:grpSpPr>
        <a:xfrm>
          <a:off x="0" y="0"/>
          <a:ext cx="0" cy="0"/>
          <a:chOff x="0" y="0"/>
          <a:chExt cx="0" cy="0"/>
        </a:xfrm>
      </p:grpSpPr>
      <p:sp>
        <p:nvSpPr>
          <p:cNvPr id="53" name="Google Shape;53;p16"/>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6"/>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6 master">
  <p:cSld name="Slide 16 master">
    <p:bg>
      <p:bgPr>
        <a:solidFill>
          <a:srgbClr val="000000"/>
        </a:solidFill>
      </p:bgPr>
    </p:bg>
    <p:spTree>
      <p:nvGrpSpPr>
        <p:cNvPr id="55" name="Shape 55"/>
        <p:cNvGrpSpPr/>
        <p:nvPr/>
      </p:nvGrpSpPr>
      <p:grpSpPr>
        <a:xfrm>
          <a:off x="0" y="0"/>
          <a:ext cx="0" cy="0"/>
          <a:chOff x="0" y="0"/>
          <a:chExt cx="0" cy="0"/>
        </a:xfrm>
      </p:grpSpPr>
      <p:sp>
        <p:nvSpPr>
          <p:cNvPr id="56" name="Google Shape;56;p17"/>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7"/>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7 master">
  <p:cSld name="Slide 17 master">
    <p:bg>
      <p:bgPr>
        <a:solidFill>
          <a:srgbClr val="000000"/>
        </a:solidFill>
      </p:bgPr>
    </p:bg>
    <p:spTree>
      <p:nvGrpSpPr>
        <p:cNvPr id="58" name="Shape 58"/>
        <p:cNvGrpSpPr/>
        <p:nvPr/>
      </p:nvGrpSpPr>
      <p:grpSpPr>
        <a:xfrm>
          <a:off x="0" y="0"/>
          <a:ext cx="0" cy="0"/>
          <a:chOff x="0" y="0"/>
          <a:chExt cx="0" cy="0"/>
        </a:xfrm>
      </p:grpSpPr>
      <p:sp>
        <p:nvSpPr>
          <p:cNvPr id="59" name="Google Shape;59;p18"/>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18"/>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61" name="Shape 61"/>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bg>
      <p:bgPr>
        <a:solidFill>
          <a:srgbClr val="000000"/>
        </a:solidFill>
      </p:bgPr>
    </p:bg>
    <p:spTree>
      <p:nvGrpSpPr>
        <p:cNvPr id="13" name="Shape 13"/>
        <p:cNvGrpSpPr/>
        <p:nvPr/>
      </p:nvGrpSpPr>
      <p:grpSpPr>
        <a:xfrm>
          <a:off x="0" y="0"/>
          <a:ext cx="0" cy="0"/>
          <a:chOff x="0" y="0"/>
          <a:chExt cx="0" cy="0"/>
        </a:xfrm>
      </p:grpSpPr>
      <p:sp>
        <p:nvSpPr>
          <p:cNvPr id="14" name="Google Shape;14;p3"/>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3"/>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bg>
      <p:bgPr>
        <a:solidFill>
          <a:srgbClr val="000000"/>
        </a:solidFill>
      </p:bgPr>
    </p:bg>
    <p:spTree>
      <p:nvGrpSpPr>
        <p:cNvPr id="16" name="Shape 16"/>
        <p:cNvGrpSpPr/>
        <p:nvPr/>
      </p:nvGrpSpPr>
      <p:grpSpPr>
        <a:xfrm>
          <a:off x="0" y="0"/>
          <a:ext cx="0" cy="0"/>
          <a:chOff x="0" y="0"/>
          <a:chExt cx="0" cy="0"/>
        </a:xfrm>
      </p:grpSpPr>
      <p:sp>
        <p:nvSpPr>
          <p:cNvPr id="17" name="Google Shape;17;p4"/>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4"/>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bg>
      <p:bgPr>
        <a:solidFill>
          <a:srgbClr val="000000"/>
        </a:solidFill>
      </p:bgPr>
    </p:bg>
    <p:spTree>
      <p:nvGrpSpPr>
        <p:cNvPr id="19" name="Shape 19"/>
        <p:cNvGrpSpPr/>
        <p:nvPr/>
      </p:nvGrpSpPr>
      <p:grpSpPr>
        <a:xfrm>
          <a:off x="0" y="0"/>
          <a:ext cx="0" cy="0"/>
          <a:chOff x="0" y="0"/>
          <a:chExt cx="0" cy="0"/>
        </a:xfrm>
      </p:grpSpPr>
      <p:sp>
        <p:nvSpPr>
          <p:cNvPr id="20" name="Google Shape;20;p5"/>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5"/>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5 master">
  <p:cSld name="Slide 5 master">
    <p:bg>
      <p:bgPr>
        <a:solidFill>
          <a:srgbClr val="000000"/>
        </a:solidFill>
      </p:bgPr>
    </p:bg>
    <p:spTree>
      <p:nvGrpSpPr>
        <p:cNvPr id="22" name="Shape 22"/>
        <p:cNvGrpSpPr/>
        <p:nvPr/>
      </p:nvGrpSpPr>
      <p:grpSpPr>
        <a:xfrm>
          <a:off x="0" y="0"/>
          <a:ext cx="0" cy="0"/>
          <a:chOff x="0" y="0"/>
          <a:chExt cx="0" cy="0"/>
        </a:xfrm>
      </p:grpSpPr>
      <p:sp>
        <p:nvSpPr>
          <p:cNvPr id="23" name="Google Shape;23;p6"/>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6"/>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6 master">
  <p:cSld name="Slide 6 master">
    <p:bg>
      <p:bgPr>
        <a:solidFill>
          <a:srgbClr val="000000"/>
        </a:solidFill>
      </p:bgPr>
    </p:bg>
    <p:spTree>
      <p:nvGrpSpPr>
        <p:cNvPr id="25" name="Shape 25"/>
        <p:cNvGrpSpPr/>
        <p:nvPr/>
      </p:nvGrpSpPr>
      <p:grpSpPr>
        <a:xfrm>
          <a:off x="0" y="0"/>
          <a:ext cx="0" cy="0"/>
          <a:chOff x="0" y="0"/>
          <a:chExt cx="0" cy="0"/>
        </a:xfrm>
      </p:grpSpPr>
      <p:sp>
        <p:nvSpPr>
          <p:cNvPr id="26" name="Google Shape;26;p7"/>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7"/>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7 master">
  <p:cSld name="Slide 7 master">
    <p:bg>
      <p:bgPr>
        <a:solidFill>
          <a:srgbClr val="000000"/>
        </a:solidFill>
      </p:bgPr>
    </p:bg>
    <p:spTree>
      <p:nvGrpSpPr>
        <p:cNvPr id="28" name="Shape 28"/>
        <p:cNvGrpSpPr/>
        <p:nvPr/>
      </p:nvGrpSpPr>
      <p:grpSpPr>
        <a:xfrm>
          <a:off x="0" y="0"/>
          <a:ext cx="0" cy="0"/>
          <a:chOff x="0" y="0"/>
          <a:chExt cx="0" cy="0"/>
        </a:xfrm>
      </p:grpSpPr>
      <p:sp>
        <p:nvSpPr>
          <p:cNvPr id="29" name="Google Shape;29;p8"/>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8"/>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8 master">
  <p:cSld name="Slide 8 master">
    <p:bg>
      <p:bgPr>
        <a:solidFill>
          <a:srgbClr val="000000"/>
        </a:solidFill>
      </p:bgPr>
    </p:bg>
    <p:spTree>
      <p:nvGrpSpPr>
        <p:cNvPr id="31" name="Shape 31"/>
        <p:cNvGrpSpPr/>
        <p:nvPr/>
      </p:nvGrpSpPr>
      <p:grpSpPr>
        <a:xfrm>
          <a:off x="0" y="0"/>
          <a:ext cx="0" cy="0"/>
          <a:chOff x="0" y="0"/>
          <a:chExt cx="0" cy="0"/>
        </a:xfrm>
      </p:grpSpPr>
      <p:sp>
        <p:nvSpPr>
          <p:cNvPr id="32" name="Google Shape;32;p9"/>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9"/>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9 master">
  <p:cSld name="Slide 9 master">
    <p:bg>
      <p:bgPr>
        <a:solidFill>
          <a:srgbClr val="000000"/>
        </a:solidFill>
      </p:bgPr>
    </p:bg>
    <p:spTree>
      <p:nvGrpSpPr>
        <p:cNvPr id="34" name="Shape 34"/>
        <p:cNvGrpSpPr/>
        <p:nvPr/>
      </p:nvGrpSpPr>
      <p:grpSpPr>
        <a:xfrm>
          <a:off x="0" y="0"/>
          <a:ext cx="0" cy="0"/>
          <a:chOff x="0" y="0"/>
          <a:chExt cx="0" cy="0"/>
        </a:xfrm>
      </p:grpSpPr>
      <p:sp>
        <p:nvSpPr>
          <p:cNvPr id="35" name="Google Shape;35;p10"/>
          <p:cNvSpPr/>
          <p:nvPr/>
        </p:nvSpPr>
        <p:spPr>
          <a:xfrm>
            <a:off x="0" y="0"/>
            <a:ext cx="14630400" cy="8229600"/>
          </a:xfrm>
          <a:prstGeom prst="rect">
            <a:avLst/>
          </a:prstGeom>
          <a:solidFill>
            <a:srgbClr val="F2E4C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10"/>
          <p:cNvSpPr/>
          <p:nvPr/>
        </p:nvSpPr>
        <p:spPr>
          <a:xfrm>
            <a:off x="0" y="0"/>
            <a:ext cx="14630400" cy="8229600"/>
          </a:xfrm>
          <a:prstGeom prst="rect">
            <a:avLst/>
          </a:prstGeom>
          <a:solidFill>
            <a:srgbClr val="FEF5E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theme" Target="../theme/theme2.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4.png"/><Relationship Id="rId4" Type="http://schemas.openxmlformats.org/officeDocument/2006/relationships/image" Target="../media/image2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10.png"/><Relationship Id="rId4" Type="http://schemas.openxmlformats.org/officeDocument/2006/relationships/image" Target="../media/image3.png"/><Relationship Id="rId5" Type="http://schemas.openxmlformats.org/officeDocument/2006/relationships/image" Target="../media/image9.png"/><Relationship Id="rId6" Type="http://schemas.openxmlformats.org/officeDocument/2006/relationships/image" Target="../media/image2.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1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12.png"/><Relationship Id="rId4" Type="http://schemas.openxmlformats.org/officeDocument/2006/relationships/image" Target="../media/image25.png"/><Relationship Id="rId5"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2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8.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5.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7.png"/><Relationship Id="rId4" Type="http://schemas.openxmlformats.org/officeDocument/2006/relationships/image" Target="../media/image4.png"/><Relationship Id="rId5" Type="http://schemas.openxmlformats.org/officeDocument/2006/relationships/image" Target="../media/image21.png"/><Relationship Id="rId6" Type="http://schemas.openxmlformats.org/officeDocument/2006/relationships/image" Target="../media/image6.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7.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16.png"/><Relationship Id="rId4" Type="http://schemas.openxmlformats.org/officeDocument/2006/relationships/image" Target="../media/image13.png"/><Relationship Id="rId5" Type="http://schemas.openxmlformats.org/officeDocument/2006/relationships/image" Target="../media/image18.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pic>
        <p:nvPicPr>
          <p:cNvPr descr="preencoded.png" id="67" name="Google Shape;67;p20"/>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68" name="Google Shape;68;p20"/>
          <p:cNvSpPr/>
          <p:nvPr/>
        </p:nvSpPr>
        <p:spPr>
          <a:xfrm>
            <a:off x="6324124" y="2317790"/>
            <a:ext cx="7468553" cy="2816066"/>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4400"/>
              <a:buFont typeface="Lora"/>
              <a:buNone/>
            </a:pPr>
            <a:r>
              <a:rPr b="0" i="0" lang="en-US" sz="4400" u="none" cap="none" strike="noStrike">
                <a:solidFill>
                  <a:srgbClr val="38512F"/>
                </a:solidFill>
                <a:latin typeface="Lora"/>
                <a:ea typeface="Lora"/>
                <a:cs typeface="Lora"/>
                <a:sym typeface="Lora"/>
              </a:rPr>
              <a:t>Software and Internet Browsing Updating: A Comprehensive Technical Presentation</a:t>
            </a:r>
            <a:endParaRPr b="0" i="0" sz="4400" u="none" cap="none" strike="noStrike"/>
          </a:p>
        </p:txBody>
      </p:sp>
      <p:sp>
        <p:nvSpPr>
          <p:cNvPr id="69" name="Google Shape;69;p20"/>
          <p:cNvSpPr/>
          <p:nvPr/>
        </p:nvSpPr>
        <p:spPr>
          <a:xfrm>
            <a:off x="6324124" y="5510689"/>
            <a:ext cx="382905" cy="382905"/>
          </a:xfrm>
          <a:prstGeom prst="roundRect">
            <a:avLst>
              <a:gd fmla="val 23878209"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70" name="Google Shape;70;p20"/>
          <p:cNvPicPr preferRelativeResize="0"/>
          <p:nvPr/>
        </p:nvPicPr>
        <p:blipFill rotWithShape="1">
          <a:blip r:embed="rId4">
            <a:alphaModFix/>
          </a:blip>
          <a:srcRect b="0" l="0" r="0" t="0"/>
          <a:stretch/>
        </p:blipFill>
        <p:spPr>
          <a:xfrm>
            <a:off x="6331744" y="5518309"/>
            <a:ext cx="367665" cy="367665"/>
          </a:xfrm>
          <a:prstGeom prst="rect">
            <a:avLst/>
          </a:prstGeom>
          <a:noFill/>
          <a:ln>
            <a:noFill/>
          </a:ln>
        </p:spPr>
      </p:pic>
      <p:sp>
        <p:nvSpPr>
          <p:cNvPr id="71" name="Google Shape;71;p20"/>
          <p:cNvSpPr/>
          <p:nvPr/>
        </p:nvSpPr>
        <p:spPr>
          <a:xfrm>
            <a:off x="6826687" y="5492829"/>
            <a:ext cx="2924532" cy="418862"/>
          </a:xfrm>
          <a:prstGeom prst="rect">
            <a:avLst/>
          </a:prstGeom>
          <a:noFill/>
          <a:ln>
            <a:noFill/>
          </a:ln>
        </p:spPr>
        <p:txBody>
          <a:bodyPr anchorCtr="0" anchor="t" bIns="0" lIns="0" spcFirstLastPara="1" rIns="0" wrap="square" tIns="0">
            <a:noAutofit/>
          </a:bodyPr>
          <a:lstStyle/>
          <a:p>
            <a:pPr indent="0" lvl="0" marL="0" marR="0" rtl="0" algn="l">
              <a:lnSpc>
                <a:spcPct val="138297"/>
              </a:lnSpc>
              <a:spcBef>
                <a:spcPts val="0"/>
              </a:spcBef>
              <a:spcAft>
                <a:spcPts val="0"/>
              </a:spcAft>
              <a:buClr>
                <a:srgbClr val="3A3630"/>
              </a:buClr>
              <a:buSzPts val="2350"/>
              <a:buFont typeface="Arial"/>
              <a:buNone/>
            </a:pPr>
            <a:r>
              <a:rPr b="1" i="0" lang="en-US" sz="2350" u="none" cap="none" strike="noStrike">
                <a:solidFill>
                  <a:srgbClr val="3A3630"/>
                </a:solidFill>
                <a:latin typeface="Arial"/>
                <a:ea typeface="Arial"/>
                <a:cs typeface="Arial"/>
                <a:sym typeface="Arial"/>
              </a:rPr>
              <a:t>by sridhar nallamothu</a:t>
            </a:r>
            <a:endParaRPr b="0" i="0" sz="2350" u="none" cap="none" strike="noStrike"/>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29"/>
          <p:cNvSpPr/>
          <p:nvPr/>
        </p:nvSpPr>
        <p:spPr>
          <a:xfrm>
            <a:off x="837724" y="1911191"/>
            <a:ext cx="6621780" cy="704017"/>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4400"/>
              <a:buFont typeface="Lora"/>
              <a:buNone/>
            </a:pPr>
            <a:r>
              <a:rPr b="0" i="0" lang="en-US" sz="4400" u="none" cap="none" strike="noStrike">
                <a:solidFill>
                  <a:srgbClr val="38512F"/>
                </a:solidFill>
                <a:latin typeface="Lora"/>
                <a:ea typeface="Lora"/>
                <a:cs typeface="Lora"/>
                <a:sym typeface="Lora"/>
              </a:rPr>
              <a:t>Web Application Security</a:t>
            </a:r>
            <a:endParaRPr b="0" i="0" sz="4400" u="none" cap="none" strike="noStrike"/>
          </a:p>
        </p:txBody>
      </p:sp>
      <p:sp>
        <p:nvSpPr>
          <p:cNvPr id="210" name="Google Shape;210;p29"/>
          <p:cNvSpPr/>
          <p:nvPr/>
        </p:nvSpPr>
        <p:spPr>
          <a:xfrm>
            <a:off x="837724" y="3213497"/>
            <a:ext cx="3187660" cy="351949"/>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2200"/>
              <a:buFont typeface="Lora"/>
              <a:buNone/>
            </a:pPr>
            <a:r>
              <a:rPr b="0" i="0" lang="en-US" sz="2200" u="none" cap="none" strike="noStrike">
                <a:solidFill>
                  <a:srgbClr val="38512F"/>
                </a:solidFill>
                <a:latin typeface="Lora"/>
                <a:ea typeface="Lora"/>
                <a:cs typeface="Lora"/>
                <a:sym typeface="Lora"/>
              </a:rPr>
              <a:t>Secure Coding Practices</a:t>
            </a:r>
            <a:endParaRPr b="0" i="0" sz="2200" u="none" cap="none" strike="noStrike"/>
          </a:p>
        </p:txBody>
      </p:sp>
      <p:sp>
        <p:nvSpPr>
          <p:cNvPr id="211" name="Google Shape;211;p29"/>
          <p:cNvSpPr/>
          <p:nvPr/>
        </p:nvSpPr>
        <p:spPr>
          <a:xfrm>
            <a:off x="837724" y="3804761"/>
            <a:ext cx="3928586" cy="2298144"/>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Implement secure coding practices to prevent common web application vulnerabilities, such as SQL injection, cross-site scripting (XSS), and other attacks that exploit weaknesses in code.</a:t>
            </a:r>
            <a:endParaRPr b="0" i="0" sz="1850" u="none" cap="none" strike="noStrike"/>
          </a:p>
        </p:txBody>
      </p:sp>
      <p:sp>
        <p:nvSpPr>
          <p:cNvPr id="212" name="Google Shape;212;p29"/>
          <p:cNvSpPr/>
          <p:nvPr/>
        </p:nvSpPr>
        <p:spPr>
          <a:xfrm>
            <a:off x="5357813" y="3213497"/>
            <a:ext cx="3853815" cy="351949"/>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2200"/>
              <a:buFont typeface="Lora"/>
              <a:buNone/>
            </a:pPr>
            <a:r>
              <a:rPr b="0" i="0" lang="en-US" sz="2200" u="none" cap="none" strike="noStrike">
                <a:solidFill>
                  <a:srgbClr val="38512F"/>
                </a:solidFill>
                <a:latin typeface="Lora"/>
                <a:ea typeface="Lora"/>
                <a:cs typeface="Lora"/>
                <a:sym typeface="Lora"/>
              </a:rPr>
              <a:t>Content Security Policy (CSP)</a:t>
            </a:r>
            <a:endParaRPr b="0" i="0" sz="2200" u="none" cap="none" strike="noStrike"/>
          </a:p>
        </p:txBody>
      </p:sp>
      <p:sp>
        <p:nvSpPr>
          <p:cNvPr id="213" name="Google Shape;213;p29"/>
          <p:cNvSpPr/>
          <p:nvPr/>
        </p:nvSpPr>
        <p:spPr>
          <a:xfrm>
            <a:off x="5357813" y="3804761"/>
            <a:ext cx="3928586" cy="2298144"/>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Implement Content Security Policy (CSP) to control the resources that web applications are allowed to load, restricting access to malicious content and enhancing the security of web applications.</a:t>
            </a:r>
            <a:endParaRPr b="0" i="0" sz="1850" u="none" cap="none" strike="noStrike"/>
          </a:p>
        </p:txBody>
      </p:sp>
      <p:sp>
        <p:nvSpPr>
          <p:cNvPr id="214" name="Google Shape;214;p29"/>
          <p:cNvSpPr/>
          <p:nvPr/>
        </p:nvSpPr>
        <p:spPr>
          <a:xfrm>
            <a:off x="9877901" y="3213497"/>
            <a:ext cx="2816185" cy="351949"/>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2200"/>
              <a:buFont typeface="Lora"/>
              <a:buNone/>
            </a:pPr>
            <a:r>
              <a:rPr b="0" i="0" lang="en-US" sz="2200" u="none" cap="none" strike="noStrike">
                <a:solidFill>
                  <a:srgbClr val="38512F"/>
                </a:solidFill>
                <a:latin typeface="Lora"/>
                <a:ea typeface="Lora"/>
                <a:cs typeface="Lora"/>
                <a:sym typeface="Lora"/>
              </a:rPr>
              <a:t>Penetration Testing</a:t>
            </a:r>
            <a:endParaRPr b="0" i="0" sz="2200" u="none" cap="none" strike="noStrike"/>
          </a:p>
        </p:txBody>
      </p:sp>
      <p:sp>
        <p:nvSpPr>
          <p:cNvPr id="215" name="Google Shape;215;p29"/>
          <p:cNvSpPr/>
          <p:nvPr/>
        </p:nvSpPr>
        <p:spPr>
          <a:xfrm>
            <a:off x="9877901" y="3804761"/>
            <a:ext cx="3928586" cy="1915120"/>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Regularly conduct penetration testing of web applications to identify and fix vulnerabilities before attackers can exploit them, enhancing the security posture of web applications.</a:t>
            </a:r>
            <a:endParaRPr b="0" i="0" sz="1850" u="none" cap="none" strike="noStrike"/>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pic>
        <p:nvPicPr>
          <p:cNvPr descr="preencoded.png" id="221" name="Google Shape;221;p30"/>
          <p:cNvPicPr preferRelativeResize="0"/>
          <p:nvPr/>
        </p:nvPicPr>
        <p:blipFill rotWithShape="1">
          <a:blip r:embed="rId3">
            <a:alphaModFix/>
          </a:blip>
          <a:srcRect b="0" l="0" r="0" t="0"/>
          <a:stretch/>
        </p:blipFill>
        <p:spPr>
          <a:xfrm>
            <a:off x="0" y="0"/>
            <a:ext cx="5486400" cy="8229838"/>
          </a:xfrm>
          <a:prstGeom prst="rect">
            <a:avLst/>
          </a:prstGeom>
          <a:noFill/>
          <a:ln>
            <a:noFill/>
          </a:ln>
        </p:spPr>
      </p:pic>
      <p:sp>
        <p:nvSpPr>
          <p:cNvPr id="222" name="Google Shape;222;p30"/>
          <p:cNvSpPr/>
          <p:nvPr/>
        </p:nvSpPr>
        <p:spPr>
          <a:xfrm>
            <a:off x="6232208" y="586026"/>
            <a:ext cx="7652385" cy="1253252"/>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8512F"/>
              </a:buClr>
              <a:buSzPts val="3900"/>
              <a:buFont typeface="Lora"/>
              <a:buNone/>
            </a:pPr>
            <a:r>
              <a:rPr b="0" i="0" lang="en-US" sz="3900" u="none" cap="none" strike="noStrike">
                <a:solidFill>
                  <a:srgbClr val="38512F"/>
                </a:solidFill>
                <a:latin typeface="Lora"/>
                <a:ea typeface="Lora"/>
                <a:cs typeface="Lora"/>
                <a:sym typeface="Lora"/>
              </a:rPr>
              <a:t>DNS Security &amp; Content Filtering</a:t>
            </a:r>
            <a:endParaRPr b="0" i="0" sz="3900" u="none" cap="none" strike="noStrike"/>
          </a:p>
        </p:txBody>
      </p:sp>
      <p:pic>
        <p:nvPicPr>
          <p:cNvPr descr="preencoded.png" id="223" name="Google Shape;223;p30"/>
          <p:cNvPicPr preferRelativeResize="0"/>
          <p:nvPr/>
        </p:nvPicPr>
        <p:blipFill rotWithShape="1">
          <a:blip r:embed="rId4">
            <a:alphaModFix/>
          </a:blip>
          <a:srcRect b="0" l="0" r="0" t="0"/>
          <a:stretch/>
        </p:blipFill>
        <p:spPr>
          <a:xfrm>
            <a:off x="6232208" y="2158841"/>
            <a:ext cx="1065490" cy="1704737"/>
          </a:xfrm>
          <a:prstGeom prst="rect">
            <a:avLst/>
          </a:prstGeom>
          <a:noFill/>
          <a:ln>
            <a:noFill/>
          </a:ln>
        </p:spPr>
      </p:pic>
      <p:sp>
        <p:nvSpPr>
          <p:cNvPr id="224" name="Google Shape;224;p30"/>
          <p:cNvSpPr/>
          <p:nvPr/>
        </p:nvSpPr>
        <p:spPr>
          <a:xfrm>
            <a:off x="7617262" y="2371844"/>
            <a:ext cx="2506980" cy="313373"/>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A3630"/>
              </a:buClr>
              <a:buSzPts val="1950"/>
              <a:buFont typeface="Lora"/>
              <a:buNone/>
            </a:pPr>
            <a:r>
              <a:rPr b="0" i="0" lang="en-US" sz="1950" u="none" cap="none" strike="noStrike">
                <a:solidFill>
                  <a:srgbClr val="3A3630"/>
                </a:solidFill>
                <a:latin typeface="Lora"/>
                <a:ea typeface="Lora"/>
                <a:cs typeface="Lora"/>
                <a:sym typeface="Lora"/>
              </a:rPr>
              <a:t>DNS Filtering</a:t>
            </a:r>
            <a:endParaRPr b="0" i="0" sz="1950" u="none" cap="none" strike="noStrike"/>
          </a:p>
        </p:txBody>
      </p:sp>
      <p:sp>
        <p:nvSpPr>
          <p:cNvPr id="225" name="Google Shape;225;p30"/>
          <p:cNvSpPr/>
          <p:nvPr/>
        </p:nvSpPr>
        <p:spPr>
          <a:xfrm>
            <a:off x="7617262" y="2812971"/>
            <a:ext cx="6267331" cy="681990"/>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Clr>
                <a:srgbClr val="3A3630"/>
              </a:buClr>
              <a:buSzPts val="1650"/>
              <a:buFont typeface="Arial"/>
              <a:buNone/>
            </a:pPr>
            <a:r>
              <a:rPr b="0" i="0" lang="en-US" sz="1650" u="none" cap="none" strike="noStrike">
                <a:solidFill>
                  <a:srgbClr val="3A3630"/>
                </a:solidFill>
                <a:latin typeface="Arial"/>
                <a:ea typeface="Arial"/>
                <a:cs typeface="Arial"/>
                <a:sym typeface="Arial"/>
              </a:rPr>
              <a:t>Implement DNS filtering to block access to known malicious websites and prevent users from inadvertently visiting dangerous sites.</a:t>
            </a:r>
            <a:endParaRPr b="0" i="0" sz="1650" u="none" cap="none" strike="noStrike"/>
          </a:p>
        </p:txBody>
      </p:sp>
      <p:pic>
        <p:nvPicPr>
          <p:cNvPr descr="preencoded.png" id="226" name="Google Shape;226;p30"/>
          <p:cNvPicPr preferRelativeResize="0"/>
          <p:nvPr/>
        </p:nvPicPr>
        <p:blipFill rotWithShape="1">
          <a:blip r:embed="rId5">
            <a:alphaModFix/>
          </a:blip>
          <a:srcRect b="0" l="0" r="0" t="0"/>
          <a:stretch/>
        </p:blipFill>
        <p:spPr>
          <a:xfrm>
            <a:off x="6232208" y="3863578"/>
            <a:ext cx="1065490" cy="1890117"/>
          </a:xfrm>
          <a:prstGeom prst="rect">
            <a:avLst/>
          </a:prstGeom>
          <a:noFill/>
          <a:ln>
            <a:noFill/>
          </a:ln>
        </p:spPr>
      </p:pic>
      <p:sp>
        <p:nvSpPr>
          <p:cNvPr id="227" name="Google Shape;227;p30"/>
          <p:cNvSpPr/>
          <p:nvPr/>
        </p:nvSpPr>
        <p:spPr>
          <a:xfrm>
            <a:off x="7617262" y="4076581"/>
            <a:ext cx="3753922" cy="313373"/>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A3630"/>
              </a:buClr>
              <a:buSzPts val="1950"/>
              <a:buFont typeface="Lora"/>
              <a:buNone/>
            </a:pPr>
            <a:r>
              <a:rPr b="0" i="0" lang="en-US" sz="1950" u="none" cap="none" strike="noStrike">
                <a:solidFill>
                  <a:srgbClr val="3A3630"/>
                </a:solidFill>
                <a:latin typeface="Lora"/>
                <a:ea typeface="Lora"/>
                <a:cs typeface="Lora"/>
                <a:sym typeface="Lora"/>
              </a:rPr>
              <a:t>Web Application Firewalls (WAF)</a:t>
            </a:r>
            <a:endParaRPr b="0" i="0" sz="1950" u="none" cap="none" strike="noStrike"/>
          </a:p>
        </p:txBody>
      </p:sp>
      <p:sp>
        <p:nvSpPr>
          <p:cNvPr id="228" name="Google Shape;228;p30"/>
          <p:cNvSpPr/>
          <p:nvPr/>
        </p:nvSpPr>
        <p:spPr>
          <a:xfrm>
            <a:off x="7617262" y="4517708"/>
            <a:ext cx="6267331" cy="1022985"/>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Clr>
                <a:srgbClr val="3A3630"/>
              </a:buClr>
              <a:buSzPts val="1650"/>
              <a:buFont typeface="Arial"/>
              <a:buNone/>
            </a:pPr>
            <a:r>
              <a:rPr b="0" i="0" lang="en-US" sz="1650" u="none" cap="none" strike="noStrike">
                <a:solidFill>
                  <a:srgbClr val="3A3630"/>
                </a:solidFill>
                <a:latin typeface="Arial"/>
                <a:ea typeface="Arial"/>
                <a:cs typeface="Arial"/>
                <a:sym typeface="Arial"/>
              </a:rPr>
              <a:t>Employ Web Application Firewalls (WAF) to protect web applications from attacks by filtering malicious traffic and blocking common attack vectors.</a:t>
            </a:r>
            <a:endParaRPr b="0" i="0" sz="1650" u="none" cap="none" strike="noStrike"/>
          </a:p>
        </p:txBody>
      </p:sp>
      <p:pic>
        <p:nvPicPr>
          <p:cNvPr descr="preencoded.png" id="229" name="Google Shape;229;p30"/>
          <p:cNvPicPr preferRelativeResize="0"/>
          <p:nvPr/>
        </p:nvPicPr>
        <p:blipFill rotWithShape="1">
          <a:blip r:embed="rId6">
            <a:alphaModFix/>
          </a:blip>
          <a:srcRect b="0" l="0" r="0" t="0"/>
          <a:stretch/>
        </p:blipFill>
        <p:spPr>
          <a:xfrm>
            <a:off x="6232208" y="5753695"/>
            <a:ext cx="1065490" cy="1890117"/>
          </a:xfrm>
          <a:prstGeom prst="rect">
            <a:avLst/>
          </a:prstGeom>
          <a:noFill/>
          <a:ln>
            <a:noFill/>
          </a:ln>
        </p:spPr>
      </p:pic>
      <p:sp>
        <p:nvSpPr>
          <p:cNvPr id="230" name="Google Shape;230;p30"/>
          <p:cNvSpPr/>
          <p:nvPr/>
        </p:nvSpPr>
        <p:spPr>
          <a:xfrm>
            <a:off x="7617262" y="5966698"/>
            <a:ext cx="2506980" cy="313373"/>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3A3630"/>
              </a:buClr>
              <a:buSzPts val="1950"/>
              <a:buFont typeface="Lora"/>
              <a:buNone/>
            </a:pPr>
            <a:r>
              <a:rPr b="0" i="0" lang="en-US" sz="1950" u="none" cap="none" strike="noStrike">
                <a:solidFill>
                  <a:srgbClr val="3A3630"/>
                </a:solidFill>
                <a:latin typeface="Lora"/>
                <a:ea typeface="Lora"/>
                <a:cs typeface="Lora"/>
                <a:sym typeface="Lora"/>
              </a:rPr>
              <a:t>DNSSEC</a:t>
            </a:r>
            <a:endParaRPr b="0" i="0" sz="1950" u="none" cap="none" strike="noStrike"/>
          </a:p>
        </p:txBody>
      </p:sp>
      <p:sp>
        <p:nvSpPr>
          <p:cNvPr id="231" name="Google Shape;231;p30"/>
          <p:cNvSpPr/>
          <p:nvPr/>
        </p:nvSpPr>
        <p:spPr>
          <a:xfrm>
            <a:off x="7617262" y="6407825"/>
            <a:ext cx="6267331" cy="1022985"/>
          </a:xfrm>
          <a:prstGeom prst="rect">
            <a:avLst/>
          </a:prstGeom>
          <a:noFill/>
          <a:ln>
            <a:noFill/>
          </a:ln>
        </p:spPr>
        <p:txBody>
          <a:bodyPr anchorCtr="0" anchor="t" bIns="0" lIns="0" spcFirstLastPara="1" rIns="0" wrap="square" tIns="0">
            <a:noAutofit/>
          </a:bodyPr>
          <a:lstStyle/>
          <a:p>
            <a:pPr indent="0" lvl="0" marL="0" marR="0" rtl="0" algn="l">
              <a:lnSpc>
                <a:spcPct val="160606"/>
              </a:lnSpc>
              <a:spcBef>
                <a:spcPts val="0"/>
              </a:spcBef>
              <a:spcAft>
                <a:spcPts val="0"/>
              </a:spcAft>
              <a:buClr>
                <a:srgbClr val="3A3630"/>
              </a:buClr>
              <a:buSzPts val="1650"/>
              <a:buFont typeface="Arial"/>
              <a:buNone/>
            </a:pPr>
            <a:r>
              <a:rPr b="0" i="0" lang="en-US" sz="1650" u="none" cap="none" strike="noStrike">
                <a:solidFill>
                  <a:srgbClr val="3A3630"/>
                </a:solidFill>
                <a:latin typeface="Arial"/>
                <a:ea typeface="Arial"/>
                <a:cs typeface="Arial"/>
                <a:sym typeface="Arial"/>
              </a:rPr>
              <a:t>Use DNSSEC (Domain Name System Security Extensions) to prevent domain spoofing attacks, ensuring that users are connecting to the intended website and not a malicious imposter.</a:t>
            </a:r>
            <a:endParaRPr b="0" i="0" sz="1650" u="none" cap="none" strike="noStrike"/>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6" name="Shape 236"/>
        <p:cNvGrpSpPr/>
        <p:nvPr/>
      </p:nvGrpSpPr>
      <p:grpSpPr>
        <a:xfrm>
          <a:off x="0" y="0"/>
          <a:ext cx="0" cy="0"/>
          <a:chOff x="0" y="0"/>
          <a:chExt cx="0" cy="0"/>
        </a:xfrm>
      </p:grpSpPr>
      <p:pic>
        <p:nvPicPr>
          <p:cNvPr descr="preencoded.png" id="237" name="Google Shape;237;p31"/>
          <p:cNvPicPr preferRelativeResize="0"/>
          <p:nvPr/>
        </p:nvPicPr>
        <p:blipFill rotWithShape="1">
          <a:blip r:embed="rId3">
            <a:alphaModFix/>
          </a:blip>
          <a:srcRect b="0" l="0" r="0" t="0"/>
          <a:stretch/>
        </p:blipFill>
        <p:spPr>
          <a:xfrm>
            <a:off x="0" y="0"/>
            <a:ext cx="14630400" cy="2738795"/>
          </a:xfrm>
          <a:prstGeom prst="rect">
            <a:avLst/>
          </a:prstGeom>
          <a:noFill/>
          <a:ln>
            <a:noFill/>
          </a:ln>
        </p:spPr>
      </p:pic>
      <p:sp>
        <p:nvSpPr>
          <p:cNvPr id="238" name="Google Shape;238;p31"/>
          <p:cNvSpPr/>
          <p:nvPr/>
        </p:nvSpPr>
        <p:spPr>
          <a:xfrm>
            <a:off x="766763" y="3341370"/>
            <a:ext cx="6266498" cy="644366"/>
          </a:xfrm>
          <a:prstGeom prst="rect">
            <a:avLst/>
          </a:prstGeom>
          <a:noFill/>
          <a:ln>
            <a:noFill/>
          </a:ln>
        </p:spPr>
        <p:txBody>
          <a:bodyPr anchorCtr="0" anchor="t" bIns="0" lIns="0" spcFirstLastPara="1" rIns="0" wrap="square" tIns="0">
            <a:noAutofit/>
          </a:bodyPr>
          <a:lstStyle/>
          <a:p>
            <a:pPr indent="0" lvl="0" marL="0" marR="0" rtl="0" algn="l">
              <a:lnSpc>
                <a:spcPct val="124691"/>
              </a:lnSpc>
              <a:spcBef>
                <a:spcPts val="0"/>
              </a:spcBef>
              <a:spcAft>
                <a:spcPts val="0"/>
              </a:spcAft>
              <a:buClr>
                <a:srgbClr val="38512F"/>
              </a:buClr>
              <a:buSzPts val="4050"/>
              <a:buFont typeface="Lora"/>
              <a:buNone/>
            </a:pPr>
            <a:r>
              <a:rPr b="0" i="0" lang="en-US" sz="4050" u="none" cap="none" strike="noStrike">
                <a:solidFill>
                  <a:srgbClr val="38512F"/>
                </a:solidFill>
                <a:latin typeface="Lora"/>
                <a:ea typeface="Lora"/>
                <a:cs typeface="Lora"/>
                <a:sym typeface="Lora"/>
              </a:rPr>
              <a:t>Compliance &amp; Regulations</a:t>
            </a:r>
            <a:endParaRPr b="0" i="0" sz="4050" u="none" cap="none" strike="noStrike"/>
          </a:p>
        </p:txBody>
      </p:sp>
      <p:sp>
        <p:nvSpPr>
          <p:cNvPr id="239" name="Google Shape;239;p31"/>
          <p:cNvSpPr/>
          <p:nvPr/>
        </p:nvSpPr>
        <p:spPr>
          <a:xfrm>
            <a:off x="766763" y="4423886"/>
            <a:ext cx="4146471" cy="722948"/>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5650"/>
              <a:buFont typeface="Lora"/>
              <a:buNone/>
            </a:pPr>
            <a:r>
              <a:rPr b="0" i="0" lang="en-US" sz="5650" u="none" cap="none" strike="noStrike">
                <a:solidFill>
                  <a:srgbClr val="3A3630"/>
                </a:solidFill>
                <a:latin typeface="Lora"/>
                <a:ea typeface="Lora"/>
                <a:cs typeface="Lora"/>
                <a:sym typeface="Lora"/>
              </a:rPr>
              <a:t>1</a:t>
            </a:r>
            <a:endParaRPr b="0" i="0" sz="5650" u="none" cap="none" strike="noStrike"/>
          </a:p>
        </p:txBody>
      </p:sp>
      <p:sp>
        <p:nvSpPr>
          <p:cNvPr id="240" name="Google Shape;240;p31"/>
          <p:cNvSpPr/>
          <p:nvPr/>
        </p:nvSpPr>
        <p:spPr>
          <a:xfrm>
            <a:off x="1551146" y="5420678"/>
            <a:ext cx="2577703" cy="322183"/>
          </a:xfrm>
          <a:prstGeom prst="rect">
            <a:avLst/>
          </a:prstGeom>
          <a:noFill/>
          <a:ln>
            <a:noFill/>
          </a:ln>
        </p:spPr>
        <p:txBody>
          <a:bodyPr anchorCtr="0" anchor="t" bIns="0" lIns="0" spcFirstLastPara="1" rIns="0" wrap="square" tIns="0">
            <a:noAutofit/>
          </a:bodyPr>
          <a:lstStyle/>
          <a:p>
            <a:pPr indent="0" lvl="0" marL="0" marR="0" rtl="0" algn="ctr">
              <a:lnSpc>
                <a:spcPct val="125000"/>
              </a:lnSpc>
              <a:spcBef>
                <a:spcPts val="0"/>
              </a:spcBef>
              <a:spcAft>
                <a:spcPts val="0"/>
              </a:spcAft>
              <a:buClr>
                <a:srgbClr val="3A3630"/>
              </a:buClr>
              <a:buSzPts val="2000"/>
              <a:buFont typeface="Lora"/>
              <a:buNone/>
            </a:pPr>
            <a:r>
              <a:rPr b="0" i="0" lang="en-US" sz="2000" u="none" cap="none" strike="noStrike">
                <a:solidFill>
                  <a:srgbClr val="3A3630"/>
                </a:solidFill>
                <a:latin typeface="Lora"/>
                <a:ea typeface="Lora"/>
                <a:cs typeface="Lora"/>
                <a:sym typeface="Lora"/>
              </a:rPr>
              <a:t>ISO 27001</a:t>
            </a:r>
            <a:endParaRPr b="0" i="0" sz="2000" u="none" cap="none" strike="noStrike"/>
          </a:p>
        </p:txBody>
      </p:sp>
      <p:sp>
        <p:nvSpPr>
          <p:cNvPr id="241" name="Google Shape;241;p31"/>
          <p:cNvSpPr/>
          <p:nvPr/>
        </p:nvSpPr>
        <p:spPr>
          <a:xfrm>
            <a:off x="766763" y="5874306"/>
            <a:ext cx="4146471" cy="1402080"/>
          </a:xfrm>
          <a:prstGeom prst="rect">
            <a:avLst/>
          </a:prstGeom>
          <a:noFill/>
          <a:ln>
            <a:noFill/>
          </a:ln>
        </p:spPr>
        <p:txBody>
          <a:bodyPr anchorCtr="0" anchor="t" bIns="0" lIns="0" spcFirstLastPara="1" rIns="0" wrap="square" tIns="0">
            <a:noAutofit/>
          </a:bodyPr>
          <a:lstStyle/>
          <a:p>
            <a:pPr indent="0" lvl="0" marL="0" marR="0" rtl="0" algn="ctr">
              <a:lnSpc>
                <a:spcPct val="161764"/>
              </a:lnSpc>
              <a:spcBef>
                <a:spcPts val="0"/>
              </a:spcBef>
              <a:spcAft>
                <a:spcPts val="0"/>
              </a:spcAft>
              <a:buClr>
                <a:srgbClr val="3A3630"/>
              </a:buClr>
              <a:buSzPts val="1700"/>
              <a:buFont typeface="Arial"/>
              <a:buNone/>
            </a:pPr>
            <a:r>
              <a:rPr b="0" i="0" lang="en-US" sz="1700" u="none" cap="none" strike="noStrike">
                <a:solidFill>
                  <a:srgbClr val="3A3630"/>
                </a:solidFill>
                <a:latin typeface="Arial"/>
                <a:ea typeface="Arial"/>
                <a:cs typeface="Arial"/>
                <a:sym typeface="Arial"/>
              </a:rPr>
              <a:t>ISO 27001, a widely recognized information security standard, recommends secure browsing policies as part of an organization's overall security framework.</a:t>
            </a:r>
            <a:endParaRPr b="0" i="0" sz="1700" u="none" cap="none" strike="noStrike"/>
          </a:p>
        </p:txBody>
      </p:sp>
      <p:sp>
        <p:nvSpPr>
          <p:cNvPr id="242" name="Google Shape;242;p31"/>
          <p:cNvSpPr/>
          <p:nvPr/>
        </p:nvSpPr>
        <p:spPr>
          <a:xfrm>
            <a:off x="5241846" y="4423886"/>
            <a:ext cx="4146590" cy="722948"/>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5650"/>
              <a:buFont typeface="Lora"/>
              <a:buNone/>
            </a:pPr>
            <a:r>
              <a:rPr b="0" i="0" lang="en-US" sz="5650" u="none" cap="none" strike="noStrike">
                <a:solidFill>
                  <a:srgbClr val="3A3630"/>
                </a:solidFill>
                <a:latin typeface="Lora"/>
                <a:ea typeface="Lora"/>
                <a:cs typeface="Lora"/>
                <a:sym typeface="Lora"/>
              </a:rPr>
              <a:t>2</a:t>
            </a:r>
            <a:endParaRPr b="0" i="0" sz="5650" u="none" cap="none" strike="noStrike"/>
          </a:p>
        </p:txBody>
      </p:sp>
      <p:sp>
        <p:nvSpPr>
          <p:cNvPr id="243" name="Google Shape;243;p31"/>
          <p:cNvSpPr/>
          <p:nvPr/>
        </p:nvSpPr>
        <p:spPr>
          <a:xfrm>
            <a:off x="6026229" y="5420678"/>
            <a:ext cx="2577703" cy="322183"/>
          </a:xfrm>
          <a:prstGeom prst="rect">
            <a:avLst/>
          </a:prstGeom>
          <a:noFill/>
          <a:ln>
            <a:noFill/>
          </a:ln>
        </p:spPr>
        <p:txBody>
          <a:bodyPr anchorCtr="0" anchor="t" bIns="0" lIns="0" spcFirstLastPara="1" rIns="0" wrap="square" tIns="0">
            <a:noAutofit/>
          </a:bodyPr>
          <a:lstStyle/>
          <a:p>
            <a:pPr indent="0" lvl="0" marL="0" marR="0" rtl="0" algn="ctr">
              <a:lnSpc>
                <a:spcPct val="125000"/>
              </a:lnSpc>
              <a:spcBef>
                <a:spcPts val="0"/>
              </a:spcBef>
              <a:spcAft>
                <a:spcPts val="0"/>
              </a:spcAft>
              <a:buClr>
                <a:srgbClr val="3A3630"/>
              </a:buClr>
              <a:buSzPts val="2000"/>
              <a:buFont typeface="Lora"/>
              <a:buNone/>
            </a:pPr>
            <a:r>
              <a:rPr b="0" i="0" lang="en-US" sz="2000" u="none" cap="none" strike="noStrike">
                <a:solidFill>
                  <a:srgbClr val="3A3630"/>
                </a:solidFill>
                <a:latin typeface="Lora"/>
                <a:ea typeface="Lora"/>
                <a:cs typeface="Lora"/>
                <a:sym typeface="Lora"/>
              </a:rPr>
              <a:t>NIST</a:t>
            </a:r>
            <a:endParaRPr b="0" i="0" sz="2000" u="none" cap="none" strike="noStrike"/>
          </a:p>
        </p:txBody>
      </p:sp>
      <p:sp>
        <p:nvSpPr>
          <p:cNvPr id="244" name="Google Shape;244;p31"/>
          <p:cNvSpPr/>
          <p:nvPr/>
        </p:nvSpPr>
        <p:spPr>
          <a:xfrm>
            <a:off x="5241846" y="5874306"/>
            <a:ext cx="4146590" cy="1752600"/>
          </a:xfrm>
          <a:prstGeom prst="rect">
            <a:avLst/>
          </a:prstGeom>
          <a:noFill/>
          <a:ln>
            <a:noFill/>
          </a:ln>
        </p:spPr>
        <p:txBody>
          <a:bodyPr anchorCtr="0" anchor="t" bIns="0" lIns="0" spcFirstLastPara="1" rIns="0" wrap="square" tIns="0">
            <a:noAutofit/>
          </a:bodyPr>
          <a:lstStyle/>
          <a:p>
            <a:pPr indent="0" lvl="0" marL="0" marR="0" rtl="0" algn="ctr">
              <a:lnSpc>
                <a:spcPct val="161764"/>
              </a:lnSpc>
              <a:spcBef>
                <a:spcPts val="0"/>
              </a:spcBef>
              <a:spcAft>
                <a:spcPts val="0"/>
              </a:spcAft>
              <a:buClr>
                <a:srgbClr val="3A3630"/>
              </a:buClr>
              <a:buSzPts val="1700"/>
              <a:buFont typeface="Arial"/>
              <a:buNone/>
            </a:pPr>
            <a:r>
              <a:rPr b="0" i="0" lang="en-US" sz="1700" u="none" cap="none" strike="noStrike">
                <a:solidFill>
                  <a:srgbClr val="3A3630"/>
                </a:solidFill>
                <a:latin typeface="Arial"/>
                <a:ea typeface="Arial"/>
                <a:cs typeface="Arial"/>
                <a:sym typeface="Arial"/>
              </a:rPr>
              <a:t>NIST (National Institute of Standards and Technology) guidelines emphasize the importance of regular software updates and strong password policies for enhanced cybersecurity.</a:t>
            </a:r>
            <a:endParaRPr b="0" i="0" sz="1700" u="none" cap="none" strike="noStrike"/>
          </a:p>
        </p:txBody>
      </p:sp>
      <p:sp>
        <p:nvSpPr>
          <p:cNvPr id="245" name="Google Shape;245;p31"/>
          <p:cNvSpPr/>
          <p:nvPr/>
        </p:nvSpPr>
        <p:spPr>
          <a:xfrm>
            <a:off x="9717048" y="4423886"/>
            <a:ext cx="4146471" cy="722948"/>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5650"/>
              <a:buFont typeface="Lora"/>
              <a:buNone/>
            </a:pPr>
            <a:r>
              <a:rPr b="0" i="0" lang="en-US" sz="5650" u="none" cap="none" strike="noStrike">
                <a:solidFill>
                  <a:srgbClr val="3A3630"/>
                </a:solidFill>
                <a:latin typeface="Lora"/>
                <a:ea typeface="Lora"/>
                <a:cs typeface="Lora"/>
                <a:sym typeface="Lora"/>
              </a:rPr>
              <a:t>3</a:t>
            </a:r>
            <a:endParaRPr b="0" i="0" sz="5650" u="none" cap="none" strike="noStrike"/>
          </a:p>
        </p:txBody>
      </p:sp>
      <p:sp>
        <p:nvSpPr>
          <p:cNvPr id="246" name="Google Shape;246;p31"/>
          <p:cNvSpPr/>
          <p:nvPr/>
        </p:nvSpPr>
        <p:spPr>
          <a:xfrm>
            <a:off x="10501432" y="5420678"/>
            <a:ext cx="2577703" cy="322183"/>
          </a:xfrm>
          <a:prstGeom prst="rect">
            <a:avLst/>
          </a:prstGeom>
          <a:noFill/>
          <a:ln>
            <a:noFill/>
          </a:ln>
        </p:spPr>
        <p:txBody>
          <a:bodyPr anchorCtr="0" anchor="t" bIns="0" lIns="0" spcFirstLastPara="1" rIns="0" wrap="square" tIns="0">
            <a:noAutofit/>
          </a:bodyPr>
          <a:lstStyle/>
          <a:p>
            <a:pPr indent="0" lvl="0" marL="0" marR="0" rtl="0" algn="ctr">
              <a:lnSpc>
                <a:spcPct val="125000"/>
              </a:lnSpc>
              <a:spcBef>
                <a:spcPts val="0"/>
              </a:spcBef>
              <a:spcAft>
                <a:spcPts val="0"/>
              </a:spcAft>
              <a:buClr>
                <a:srgbClr val="3A3630"/>
              </a:buClr>
              <a:buSzPts val="2000"/>
              <a:buFont typeface="Lora"/>
              <a:buNone/>
            </a:pPr>
            <a:r>
              <a:rPr b="0" i="0" lang="en-US" sz="2000" u="none" cap="none" strike="noStrike">
                <a:solidFill>
                  <a:srgbClr val="3A3630"/>
                </a:solidFill>
                <a:latin typeface="Lora"/>
                <a:ea typeface="Lora"/>
                <a:cs typeface="Lora"/>
                <a:sym typeface="Lora"/>
              </a:rPr>
              <a:t>GDPR</a:t>
            </a:r>
            <a:endParaRPr b="0" i="0" sz="2000" u="none" cap="none" strike="noStrike"/>
          </a:p>
        </p:txBody>
      </p:sp>
      <p:sp>
        <p:nvSpPr>
          <p:cNvPr id="247" name="Google Shape;247;p31"/>
          <p:cNvSpPr/>
          <p:nvPr/>
        </p:nvSpPr>
        <p:spPr>
          <a:xfrm>
            <a:off x="9717048" y="5874306"/>
            <a:ext cx="4146471" cy="1752600"/>
          </a:xfrm>
          <a:prstGeom prst="rect">
            <a:avLst/>
          </a:prstGeom>
          <a:noFill/>
          <a:ln>
            <a:noFill/>
          </a:ln>
        </p:spPr>
        <p:txBody>
          <a:bodyPr anchorCtr="0" anchor="t" bIns="0" lIns="0" spcFirstLastPara="1" rIns="0" wrap="square" tIns="0">
            <a:noAutofit/>
          </a:bodyPr>
          <a:lstStyle/>
          <a:p>
            <a:pPr indent="0" lvl="0" marL="0" marR="0" rtl="0" algn="ctr">
              <a:lnSpc>
                <a:spcPct val="161764"/>
              </a:lnSpc>
              <a:spcBef>
                <a:spcPts val="0"/>
              </a:spcBef>
              <a:spcAft>
                <a:spcPts val="0"/>
              </a:spcAft>
              <a:buClr>
                <a:srgbClr val="3A3630"/>
              </a:buClr>
              <a:buSzPts val="1700"/>
              <a:buFont typeface="Arial"/>
              <a:buNone/>
            </a:pPr>
            <a:r>
              <a:rPr b="0" i="0" lang="en-US" sz="1700" u="none" cap="none" strike="noStrike">
                <a:solidFill>
                  <a:srgbClr val="3A3630"/>
                </a:solidFill>
                <a:latin typeface="Arial"/>
                <a:ea typeface="Arial"/>
                <a:cs typeface="Arial"/>
                <a:sym typeface="Arial"/>
              </a:rPr>
              <a:t>GDPR (General Data Protection Regulation) requires businesses to implement measures to protect user data from unauthorized access, processing, and disclosure, including online threats.</a:t>
            </a:r>
            <a:endParaRPr b="0" i="0" sz="1700" u="none" cap="none" strike="noStrike"/>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pic>
        <p:nvPicPr>
          <p:cNvPr descr="preencoded.png" id="253" name="Google Shape;253;p32"/>
          <p:cNvPicPr preferRelativeResize="0"/>
          <p:nvPr/>
        </p:nvPicPr>
        <p:blipFill rotWithShape="1">
          <a:blip r:embed="rId3">
            <a:alphaModFix/>
          </a:blip>
          <a:srcRect b="0" l="0" r="0" t="0"/>
          <a:stretch/>
        </p:blipFill>
        <p:spPr>
          <a:xfrm>
            <a:off x="9144000" y="0"/>
            <a:ext cx="5486400" cy="8231148"/>
          </a:xfrm>
          <a:prstGeom prst="rect">
            <a:avLst/>
          </a:prstGeom>
          <a:noFill/>
          <a:ln>
            <a:noFill/>
          </a:ln>
        </p:spPr>
      </p:pic>
      <p:sp>
        <p:nvSpPr>
          <p:cNvPr id="254" name="Google Shape;254;p32"/>
          <p:cNvSpPr/>
          <p:nvPr/>
        </p:nvSpPr>
        <p:spPr>
          <a:xfrm>
            <a:off x="722352" y="567571"/>
            <a:ext cx="7699296" cy="1213961"/>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3800"/>
              <a:buFont typeface="Lora"/>
              <a:buNone/>
            </a:pPr>
            <a:r>
              <a:rPr b="0" i="0" lang="en-US" sz="3800" u="none" cap="none" strike="noStrike">
                <a:solidFill>
                  <a:srgbClr val="38512F"/>
                </a:solidFill>
                <a:latin typeface="Lora"/>
                <a:ea typeface="Lora"/>
                <a:cs typeface="Lora"/>
                <a:sym typeface="Lora"/>
              </a:rPr>
              <a:t>Incident Response for Browser-Based Attacks</a:t>
            </a:r>
            <a:endParaRPr b="0" i="0" sz="3800" u="none" cap="none" strike="noStrike"/>
          </a:p>
        </p:txBody>
      </p:sp>
      <p:sp>
        <p:nvSpPr>
          <p:cNvPr id="255" name="Google Shape;255;p32"/>
          <p:cNvSpPr/>
          <p:nvPr/>
        </p:nvSpPr>
        <p:spPr>
          <a:xfrm>
            <a:off x="1020485" y="2091095"/>
            <a:ext cx="22860" cy="5572482"/>
          </a:xfrm>
          <a:prstGeom prst="roundRect">
            <a:avLst>
              <a:gd fmla="val 135444" name="adj"/>
            </a:avLst>
          </a:prstGeom>
          <a:solidFill>
            <a:srgbClr val="D9CD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32"/>
          <p:cNvSpPr/>
          <p:nvPr/>
        </p:nvSpPr>
        <p:spPr>
          <a:xfrm>
            <a:off x="1241227" y="2544008"/>
            <a:ext cx="722352" cy="22860"/>
          </a:xfrm>
          <a:prstGeom prst="roundRect">
            <a:avLst>
              <a:gd fmla="val 135444" name="adj"/>
            </a:avLst>
          </a:prstGeom>
          <a:solidFill>
            <a:srgbClr val="D9CD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32"/>
          <p:cNvSpPr/>
          <p:nvPr/>
        </p:nvSpPr>
        <p:spPr>
          <a:xfrm>
            <a:off x="799743" y="2323267"/>
            <a:ext cx="464344" cy="464344"/>
          </a:xfrm>
          <a:prstGeom prst="roundRect">
            <a:avLst>
              <a:gd fmla="val 6668"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32"/>
          <p:cNvSpPr/>
          <p:nvPr/>
        </p:nvSpPr>
        <p:spPr>
          <a:xfrm>
            <a:off x="978813" y="2409706"/>
            <a:ext cx="106085" cy="291465"/>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2250"/>
              <a:buFont typeface="Lora"/>
              <a:buNone/>
            </a:pPr>
            <a:r>
              <a:rPr b="0" i="0" lang="en-US" sz="2250" u="none" cap="none" strike="noStrike">
                <a:solidFill>
                  <a:srgbClr val="3A3630"/>
                </a:solidFill>
                <a:latin typeface="Lora"/>
                <a:ea typeface="Lora"/>
                <a:cs typeface="Lora"/>
                <a:sym typeface="Lora"/>
              </a:rPr>
              <a:t>1</a:t>
            </a:r>
            <a:endParaRPr b="0" i="0" sz="2250" u="none" cap="none" strike="noStrike"/>
          </a:p>
        </p:txBody>
      </p:sp>
      <p:sp>
        <p:nvSpPr>
          <p:cNvPr id="259" name="Google Shape;259;p32"/>
          <p:cNvSpPr/>
          <p:nvPr/>
        </p:nvSpPr>
        <p:spPr>
          <a:xfrm>
            <a:off x="2167176" y="2297430"/>
            <a:ext cx="6254472" cy="66055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A3630"/>
              </a:buClr>
              <a:buSzPts val="1600"/>
              <a:buFont typeface="Arial"/>
              <a:buNone/>
            </a:pPr>
            <a:r>
              <a:rPr b="0" i="0" lang="en-US" sz="1600" u="none" cap="none" strike="noStrike">
                <a:solidFill>
                  <a:srgbClr val="3A3630"/>
                </a:solidFill>
                <a:latin typeface="Arial"/>
                <a:ea typeface="Arial"/>
                <a:cs typeface="Arial"/>
                <a:sym typeface="Arial"/>
              </a:rPr>
              <a:t>Identify infected systems by monitoring security logs, analyzing network traffic, and assessing user behavior for suspicious activities.</a:t>
            </a:r>
            <a:endParaRPr b="0" i="0" sz="1600" u="none" cap="none" strike="noStrike"/>
          </a:p>
        </p:txBody>
      </p:sp>
      <p:sp>
        <p:nvSpPr>
          <p:cNvPr id="260" name="Google Shape;260;p32"/>
          <p:cNvSpPr/>
          <p:nvPr/>
        </p:nvSpPr>
        <p:spPr>
          <a:xfrm>
            <a:off x="1241227" y="3823573"/>
            <a:ext cx="722352" cy="22860"/>
          </a:xfrm>
          <a:prstGeom prst="roundRect">
            <a:avLst>
              <a:gd fmla="val 135444" name="adj"/>
            </a:avLst>
          </a:prstGeom>
          <a:solidFill>
            <a:srgbClr val="D9CD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32"/>
          <p:cNvSpPr/>
          <p:nvPr/>
        </p:nvSpPr>
        <p:spPr>
          <a:xfrm>
            <a:off x="799743" y="3602831"/>
            <a:ext cx="464344" cy="464344"/>
          </a:xfrm>
          <a:prstGeom prst="roundRect">
            <a:avLst>
              <a:gd fmla="val 6668"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32"/>
          <p:cNvSpPr/>
          <p:nvPr/>
        </p:nvSpPr>
        <p:spPr>
          <a:xfrm>
            <a:off x="953572" y="3689271"/>
            <a:ext cx="156567" cy="291465"/>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2250"/>
              <a:buFont typeface="Lora"/>
              <a:buNone/>
            </a:pPr>
            <a:r>
              <a:rPr b="0" i="0" lang="en-US" sz="2250" u="none" cap="none" strike="noStrike">
                <a:solidFill>
                  <a:srgbClr val="3A3630"/>
                </a:solidFill>
                <a:latin typeface="Lora"/>
                <a:ea typeface="Lora"/>
                <a:cs typeface="Lora"/>
                <a:sym typeface="Lora"/>
              </a:rPr>
              <a:t>2</a:t>
            </a:r>
            <a:endParaRPr b="0" i="0" sz="2250" u="none" cap="none" strike="noStrike"/>
          </a:p>
        </p:txBody>
      </p:sp>
      <p:sp>
        <p:nvSpPr>
          <p:cNvPr id="263" name="Google Shape;263;p32"/>
          <p:cNvSpPr/>
          <p:nvPr/>
        </p:nvSpPr>
        <p:spPr>
          <a:xfrm>
            <a:off x="2167176" y="3576995"/>
            <a:ext cx="6254472" cy="66055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A3630"/>
              </a:buClr>
              <a:buSzPts val="1600"/>
              <a:buFont typeface="Arial"/>
              <a:buNone/>
            </a:pPr>
            <a:r>
              <a:rPr b="0" i="0" lang="en-US" sz="1600" u="none" cap="none" strike="noStrike">
                <a:solidFill>
                  <a:srgbClr val="3A3630"/>
                </a:solidFill>
                <a:latin typeface="Arial"/>
                <a:ea typeface="Arial"/>
                <a:cs typeface="Arial"/>
                <a:sym typeface="Arial"/>
              </a:rPr>
              <a:t>Isolating infected systems from the network prevents further spread of malware and protects other systems from being compromised.</a:t>
            </a:r>
            <a:endParaRPr b="0" i="0" sz="1600" u="none" cap="none" strike="noStrike"/>
          </a:p>
        </p:txBody>
      </p:sp>
      <p:sp>
        <p:nvSpPr>
          <p:cNvPr id="264" name="Google Shape;264;p32"/>
          <p:cNvSpPr/>
          <p:nvPr/>
        </p:nvSpPr>
        <p:spPr>
          <a:xfrm>
            <a:off x="1241227" y="5103138"/>
            <a:ext cx="722352" cy="22860"/>
          </a:xfrm>
          <a:prstGeom prst="roundRect">
            <a:avLst>
              <a:gd fmla="val 135444" name="adj"/>
            </a:avLst>
          </a:prstGeom>
          <a:solidFill>
            <a:srgbClr val="D9CD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32"/>
          <p:cNvSpPr/>
          <p:nvPr/>
        </p:nvSpPr>
        <p:spPr>
          <a:xfrm>
            <a:off x="799743" y="4882396"/>
            <a:ext cx="464344" cy="464344"/>
          </a:xfrm>
          <a:prstGeom prst="roundRect">
            <a:avLst>
              <a:gd fmla="val 6668"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32"/>
          <p:cNvSpPr/>
          <p:nvPr/>
        </p:nvSpPr>
        <p:spPr>
          <a:xfrm>
            <a:off x="950714" y="4968835"/>
            <a:ext cx="162282" cy="291465"/>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2250"/>
              <a:buFont typeface="Lora"/>
              <a:buNone/>
            </a:pPr>
            <a:r>
              <a:rPr b="0" i="0" lang="en-US" sz="2250" u="none" cap="none" strike="noStrike">
                <a:solidFill>
                  <a:srgbClr val="3A3630"/>
                </a:solidFill>
                <a:latin typeface="Lora"/>
                <a:ea typeface="Lora"/>
                <a:cs typeface="Lora"/>
                <a:sym typeface="Lora"/>
              </a:rPr>
              <a:t>3</a:t>
            </a:r>
            <a:endParaRPr b="0" i="0" sz="2250" u="none" cap="none" strike="noStrike"/>
          </a:p>
        </p:txBody>
      </p:sp>
      <p:sp>
        <p:nvSpPr>
          <p:cNvPr id="267" name="Google Shape;267;p32"/>
          <p:cNvSpPr/>
          <p:nvPr/>
        </p:nvSpPr>
        <p:spPr>
          <a:xfrm>
            <a:off x="2167176" y="4856559"/>
            <a:ext cx="6254472" cy="99083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A3630"/>
              </a:buClr>
              <a:buSzPts val="1600"/>
              <a:buFont typeface="Arial"/>
              <a:buNone/>
            </a:pPr>
            <a:r>
              <a:rPr b="0" i="0" lang="en-US" sz="1600" u="none" cap="none" strike="noStrike">
                <a:solidFill>
                  <a:srgbClr val="3A3630"/>
                </a:solidFill>
                <a:latin typeface="Arial"/>
                <a:ea typeface="Arial"/>
                <a:cs typeface="Arial"/>
                <a:sym typeface="Arial"/>
              </a:rPr>
              <a:t>Conduct a thorough forensic analysis to determine the source of the attack, identify the extent of the damage, and gather evidence for future investigations.</a:t>
            </a:r>
            <a:endParaRPr b="0" i="0" sz="1600" u="none" cap="none" strike="noStrike"/>
          </a:p>
        </p:txBody>
      </p:sp>
      <p:sp>
        <p:nvSpPr>
          <p:cNvPr id="268" name="Google Shape;268;p32"/>
          <p:cNvSpPr/>
          <p:nvPr/>
        </p:nvSpPr>
        <p:spPr>
          <a:xfrm>
            <a:off x="1241227" y="6712982"/>
            <a:ext cx="722352" cy="22860"/>
          </a:xfrm>
          <a:prstGeom prst="roundRect">
            <a:avLst>
              <a:gd fmla="val 135444" name="adj"/>
            </a:avLst>
          </a:prstGeom>
          <a:solidFill>
            <a:srgbClr val="D9CD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32"/>
          <p:cNvSpPr/>
          <p:nvPr/>
        </p:nvSpPr>
        <p:spPr>
          <a:xfrm>
            <a:off x="799743" y="6492240"/>
            <a:ext cx="464344" cy="464344"/>
          </a:xfrm>
          <a:prstGeom prst="roundRect">
            <a:avLst>
              <a:gd fmla="val 6668"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0" name="Google Shape;270;p32"/>
          <p:cNvSpPr/>
          <p:nvPr/>
        </p:nvSpPr>
        <p:spPr>
          <a:xfrm>
            <a:off x="952857" y="6578679"/>
            <a:ext cx="157996" cy="291465"/>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2250"/>
              <a:buFont typeface="Lora"/>
              <a:buNone/>
            </a:pPr>
            <a:r>
              <a:rPr b="0" i="0" lang="en-US" sz="2250" u="none" cap="none" strike="noStrike">
                <a:solidFill>
                  <a:srgbClr val="3A3630"/>
                </a:solidFill>
                <a:latin typeface="Lora"/>
                <a:ea typeface="Lora"/>
                <a:cs typeface="Lora"/>
                <a:sym typeface="Lora"/>
              </a:rPr>
              <a:t>4</a:t>
            </a:r>
            <a:endParaRPr b="0" i="0" sz="2250" u="none" cap="none" strike="noStrike"/>
          </a:p>
        </p:txBody>
      </p:sp>
      <p:sp>
        <p:nvSpPr>
          <p:cNvPr id="271" name="Google Shape;271;p32"/>
          <p:cNvSpPr/>
          <p:nvPr/>
        </p:nvSpPr>
        <p:spPr>
          <a:xfrm>
            <a:off x="2167176" y="6466403"/>
            <a:ext cx="6254472" cy="990838"/>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3A3630"/>
              </a:buClr>
              <a:buSzPts val="1600"/>
              <a:buFont typeface="Arial"/>
              <a:buNone/>
            </a:pPr>
            <a:r>
              <a:rPr b="0" i="0" lang="en-US" sz="1600" u="none" cap="none" strike="noStrike">
                <a:solidFill>
                  <a:srgbClr val="3A3630"/>
                </a:solidFill>
                <a:latin typeface="Arial"/>
                <a:ea typeface="Arial"/>
                <a:cs typeface="Arial"/>
                <a:sym typeface="Arial"/>
              </a:rPr>
              <a:t>Apply necessary security patches to address any vulnerabilities that were exploited by the attack and prevent similar attacks from occurring in the future.</a:t>
            </a:r>
            <a:endParaRPr b="0" i="0" sz="1600" u="none" cap="none" strike="noStrike"/>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pic>
        <p:nvPicPr>
          <p:cNvPr descr="preencoded.png" id="277" name="Google Shape;277;p33"/>
          <p:cNvPicPr preferRelativeResize="0"/>
          <p:nvPr/>
        </p:nvPicPr>
        <p:blipFill rotWithShape="1">
          <a:blip r:embed="rId3">
            <a:alphaModFix/>
          </a:blip>
          <a:srcRect b="0" l="0" r="0" t="0"/>
          <a:stretch/>
        </p:blipFill>
        <p:spPr>
          <a:xfrm>
            <a:off x="0" y="0"/>
            <a:ext cx="14630400" cy="2992160"/>
          </a:xfrm>
          <a:prstGeom prst="rect">
            <a:avLst/>
          </a:prstGeom>
          <a:noFill/>
          <a:ln>
            <a:noFill/>
          </a:ln>
        </p:spPr>
      </p:pic>
      <p:sp>
        <p:nvSpPr>
          <p:cNvPr id="278" name="Google Shape;278;p33"/>
          <p:cNvSpPr/>
          <p:nvPr/>
        </p:nvSpPr>
        <p:spPr>
          <a:xfrm>
            <a:off x="837724" y="4152781"/>
            <a:ext cx="12954952" cy="140803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4400"/>
              <a:buFont typeface="Lora"/>
              <a:buNone/>
            </a:pPr>
            <a:r>
              <a:rPr b="0" i="0" lang="en-US" sz="4400" u="none" cap="none" strike="noStrike">
                <a:solidFill>
                  <a:srgbClr val="38512F"/>
                </a:solidFill>
                <a:latin typeface="Lora"/>
                <a:ea typeface="Lora"/>
                <a:cs typeface="Lora"/>
                <a:sym typeface="Lora"/>
              </a:rPr>
              <a:t>Case Study: SolarWinds Supply Chain Attack (2020)</a:t>
            </a:r>
            <a:endParaRPr b="0" i="0" sz="4400" u="none" cap="none" strike="noStrike"/>
          </a:p>
        </p:txBody>
      </p:sp>
      <p:sp>
        <p:nvSpPr>
          <p:cNvPr id="279" name="Google Shape;279;p33"/>
          <p:cNvSpPr/>
          <p:nvPr/>
        </p:nvSpPr>
        <p:spPr>
          <a:xfrm>
            <a:off x="837724" y="5919788"/>
            <a:ext cx="12954952" cy="1149072"/>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A malicious software update, disguised as a legitimate update for the SolarWinds Orion network management software, infected an estimated 18,000 government and corporate networks worldwide. Attackers exploited a vulnerability in the update process to inject malware into the software, allowing them to gain unauthorized access to sensitive data and systems.</a:t>
            </a:r>
            <a:endParaRPr b="0" i="0" sz="1850" u="none" cap="none" strike="noStrike"/>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34"/>
          <p:cNvSpPr/>
          <p:nvPr/>
        </p:nvSpPr>
        <p:spPr>
          <a:xfrm>
            <a:off x="837724" y="1240512"/>
            <a:ext cx="10073402" cy="704017"/>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4400"/>
              <a:buFont typeface="Lora"/>
              <a:buNone/>
            </a:pPr>
            <a:r>
              <a:rPr b="0" i="0" lang="en-US" sz="4400" u="none" cap="none" strike="noStrike">
                <a:solidFill>
                  <a:srgbClr val="38512F"/>
                </a:solidFill>
                <a:latin typeface="Lora"/>
                <a:ea typeface="Lora"/>
                <a:cs typeface="Lora"/>
                <a:sym typeface="Lora"/>
              </a:rPr>
              <a:t>Future of Software &amp; Internet Security</a:t>
            </a:r>
            <a:endParaRPr b="0" i="0" sz="4400" u="none" cap="none" strike="noStrike"/>
          </a:p>
        </p:txBody>
      </p:sp>
      <p:pic>
        <p:nvPicPr>
          <p:cNvPr descr="preencoded.png" id="286" name="Google Shape;286;p34"/>
          <p:cNvPicPr preferRelativeResize="0"/>
          <p:nvPr/>
        </p:nvPicPr>
        <p:blipFill rotWithShape="1">
          <a:blip r:embed="rId3">
            <a:alphaModFix/>
          </a:blip>
          <a:srcRect b="0" l="0" r="0" t="0"/>
          <a:stretch/>
        </p:blipFill>
        <p:spPr>
          <a:xfrm>
            <a:off x="845344" y="2576870"/>
            <a:ext cx="4185523" cy="4185523"/>
          </a:xfrm>
          <a:prstGeom prst="rect">
            <a:avLst/>
          </a:prstGeom>
          <a:noFill/>
          <a:ln>
            <a:noFill/>
          </a:ln>
        </p:spPr>
      </p:pic>
      <p:pic>
        <p:nvPicPr>
          <p:cNvPr descr="preencoded.png" id="287" name="Google Shape;287;p34"/>
          <p:cNvPicPr preferRelativeResize="0"/>
          <p:nvPr/>
        </p:nvPicPr>
        <p:blipFill rotWithShape="1">
          <a:blip r:embed="rId4">
            <a:alphaModFix/>
          </a:blip>
          <a:srcRect b="0" l="0" r="0" t="0"/>
          <a:stretch/>
        </p:blipFill>
        <p:spPr>
          <a:xfrm>
            <a:off x="5222319" y="2576870"/>
            <a:ext cx="4185642" cy="4185642"/>
          </a:xfrm>
          <a:prstGeom prst="rect">
            <a:avLst/>
          </a:prstGeom>
          <a:noFill/>
          <a:ln>
            <a:noFill/>
          </a:ln>
        </p:spPr>
      </p:pic>
      <p:pic>
        <p:nvPicPr>
          <p:cNvPr descr="preencoded.png" id="288" name="Google Shape;288;p34"/>
          <p:cNvPicPr preferRelativeResize="0"/>
          <p:nvPr/>
        </p:nvPicPr>
        <p:blipFill rotWithShape="1">
          <a:blip r:embed="rId5">
            <a:alphaModFix/>
          </a:blip>
          <a:srcRect b="0" l="0" r="0" t="0"/>
          <a:stretch/>
        </p:blipFill>
        <p:spPr>
          <a:xfrm>
            <a:off x="9599414" y="2576870"/>
            <a:ext cx="4185642" cy="4185642"/>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3" name="Shape 293"/>
        <p:cNvGrpSpPr/>
        <p:nvPr/>
      </p:nvGrpSpPr>
      <p:grpSpPr>
        <a:xfrm>
          <a:off x="0" y="0"/>
          <a:ext cx="0" cy="0"/>
          <a:chOff x="0" y="0"/>
          <a:chExt cx="0" cy="0"/>
        </a:xfrm>
      </p:grpSpPr>
      <p:pic>
        <p:nvPicPr>
          <p:cNvPr descr="preencoded.png" id="294" name="Google Shape;294;p35"/>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295" name="Google Shape;295;p35"/>
          <p:cNvSpPr/>
          <p:nvPr/>
        </p:nvSpPr>
        <p:spPr>
          <a:xfrm>
            <a:off x="837724" y="975241"/>
            <a:ext cx="5632490" cy="704017"/>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4400"/>
              <a:buFont typeface="Lora"/>
              <a:buNone/>
            </a:pPr>
            <a:r>
              <a:rPr b="0" i="0" lang="en-US" sz="4400" u="none" cap="none" strike="noStrike">
                <a:solidFill>
                  <a:srgbClr val="38512F"/>
                </a:solidFill>
                <a:latin typeface="Lora"/>
                <a:ea typeface="Lora"/>
                <a:cs typeface="Lora"/>
                <a:sym typeface="Lora"/>
              </a:rPr>
              <a:t>Recommendations</a:t>
            </a:r>
            <a:endParaRPr b="0" i="0" sz="4400" u="none" cap="none" strike="noStrike"/>
          </a:p>
        </p:txBody>
      </p:sp>
      <p:sp>
        <p:nvSpPr>
          <p:cNvPr id="296" name="Google Shape;296;p35"/>
          <p:cNvSpPr/>
          <p:nvPr/>
        </p:nvSpPr>
        <p:spPr>
          <a:xfrm>
            <a:off x="837724" y="2307431"/>
            <a:ext cx="538520" cy="538520"/>
          </a:xfrm>
          <a:prstGeom prst="roundRect">
            <a:avLst>
              <a:gd fmla="val 6668"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7" name="Google Shape;297;p35"/>
          <p:cNvSpPr/>
          <p:nvPr/>
        </p:nvSpPr>
        <p:spPr>
          <a:xfrm>
            <a:off x="1045369" y="2407682"/>
            <a:ext cx="123111" cy="337899"/>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2650"/>
              <a:buFont typeface="Lora"/>
              <a:buNone/>
            </a:pPr>
            <a:r>
              <a:rPr b="0" i="0" lang="en-US" sz="2650" u="none" cap="none" strike="noStrike">
                <a:solidFill>
                  <a:srgbClr val="3A3630"/>
                </a:solidFill>
                <a:latin typeface="Lora"/>
                <a:ea typeface="Lora"/>
                <a:cs typeface="Lora"/>
                <a:sym typeface="Lora"/>
              </a:rPr>
              <a:t>1</a:t>
            </a:r>
            <a:endParaRPr b="0" i="0" sz="2650" u="none" cap="none" strike="noStrike"/>
          </a:p>
        </p:txBody>
      </p:sp>
      <p:sp>
        <p:nvSpPr>
          <p:cNvPr id="298" name="Google Shape;298;p35"/>
          <p:cNvSpPr/>
          <p:nvPr/>
        </p:nvSpPr>
        <p:spPr>
          <a:xfrm>
            <a:off x="1615559" y="2307431"/>
            <a:ext cx="2816185" cy="351949"/>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A3630"/>
              </a:buClr>
              <a:buSzPts val="2200"/>
              <a:buFont typeface="Lora"/>
              <a:buNone/>
            </a:pPr>
            <a:r>
              <a:rPr b="0" i="0" lang="en-US" sz="2200" u="none" cap="none" strike="noStrike">
                <a:solidFill>
                  <a:srgbClr val="3A3630"/>
                </a:solidFill>
                <a:latin typeface="Lora"/>
                <a:ea typeface="Lora"/>
                <a:cs typeface="Lora"/>
                <a:sym typeface="Lora"/>
              </a:rPr>
              <a:t>Update Regularly</a:t>
            </a:r>
            <a:endParaRPr b="0" i="0" sz="2200" u="none" cap="none" strike="noStrike"/>
          </a:p>
        </p:txBody>
      </p:sp>
      <p:sp>
        <p:nvSpPr>
          <p:cNvPr id="299" name="Google Shape;299;p35"/>
          <p:cNvSpPr/>
          <p:nvPr/>
        </p:nvSpPr>
        <p:spPr>
          <a:xfrm>
            <a:off x="1615559" y="2802969"/>
            <a:ext cx="2836783" cy="2298144"/>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Regularly update all software and browsers to the latest versions, ensuring that systems are protected against known vulnerabilities.</a:t>
            </a:r>
            <a:endParaRPr b="0" i="0" sz="1850" u="none" cap="none" strike="noStrike"/>
          </a:p>
        </p:txBody>
      </p:sp>
      <p:sp>
        <p:nvSpPr>
          <p:cNvPr id="300" name="Google Shape;300;p35"/>
          <p:cNvSpPr/>
          <p:nvPr/>
        </p:nvSpPr>
        <p:spPr>
          <a:xfrm>
            <a:off x="4691658" y="2307431"/>
            <a:ext cx="538520" cy="538520"/>
          </a:xfrm>
          <a:prstGeom prst="roundRect">
            <a:avLst>
              <a:gd fmla="val 6668"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1" name="Google Shape;301;p35"/>
          <p:cNvSpPr/>
          <p:nvPr/>
        </p:nvSpPr>
        <p:spPr>
          <a:xfrm>
            <a:off x="4870132" y="2407682"/>
            <a:ext cx="181570" cy="337899"/>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2650"/>
              <a:buFont typeface="Lora"/>
              <a:buNone/>
            </a:pPr>
            <a:r>
              <a:rPr b="0" i="0" lang="en-US" sz="2650" u="none" cap="none" strike="noStrike">
                <a:solidFill>
                  <a:srgbClr val="3A3630"/>
                </a:solidFill>
                <a:latin typeface="Lora"/>
                <a:ea typeface="Lora"/>
                <a:cs typeface="Lora"/>
                <a:sym typeface="Lora"/>
              </a:rPr>
              <a:t>2</a:t>
            </a:r>
            <a:endParaRPr b="0" i="0" sz="2650" u="none" cap="none" strike="noStrike"/>
          </a:p>
        </p:txBody>
      </p:sp>
      <p:sp>
        <p:nvSpPr>
          <p:cNvPr id="302" name="Google Shape;302;p35"/>
          <p:cNvSpPr/>
          <p:nvPr/>
        </p:nvSpPr>
        <p:spPr>
          <a:xfrm>
            <a:off x="5469493" y="2307431"/>
            <a:ext cx="2836783" cy="703898"/>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A3630"/>
              </a:buClr>
              <a:buSzPts val="2200"/>
              <a:buFont typeface="Lora"/>
              <a:buNone/>
            </a:pPr>
            <a:r>
              <a:rPr b="0" i="0" lang="en-US" sz="2200" u="none" cap="none" strike="noStrike">
                <a:solidFill>
                  <a:srgbClr val="3A3630"/>
                </a:solidFill>
                <a:latin typeface="Lora"/>
                <a:ea typeface="Lora"/>
                <a:cs typeface="Lora"/>
                <a:sym typeface="Lora"/>
              </a:rPr>
              <a:t>Enable Security Features</a:t>
            </a:r>
            <a:endParaRPr b="0" i="0" sz="2200" u="none" cap="none" strike="noStrike"/>
          </a:p>
        </p:txBody>
      </p:sp>
      <p:sp>
        <p:nvSpPr>
          <p:cNvPr id="303" name="Google Shape;303;p35"/>
          <p:cNvSpPr/>
          <p:nvPr/>
        </p:nvSpPr>
        <p:spPr>
          <a:xfrm>
            <a:off x="5469493" y="3154918"/>
            <a:ext cx="2836783" cy="1915120"/>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Enable security features like HTTPS encryption, browser sandboxing, and tracking prevention to enhance online security.</a:t>
            </a:r>
            <a:endParaRPr b="0" i="0" sz="1850" u="none" cap="none" strike="noStrike"/>
          </a:p>
        </p:txBody>
      </p:sp>
      <p:sp>
        <p:nvSpPr>
          <p:cNvPr id="304" name="Google Shape;304;p35"/>
          <p:cNvSpPr/>
          <p:nvPr/>
        </p:nvSpPr>
        <p:spPr>
          <a:xfrm>
            <a:off x="837724" y="5609630"/>
            <a:ext cx="538520" cy="538520"/>
          </a:xfrm>
          <a:prstGeom prst="roundRect">
            <a:avLst>
              <a:gd fmla="val 6668"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5" name="Google Shape;305;p35"/>
          <p:cNvSpPr/>
          <p:nvPr/>
        </p:nvSpPr>
        <p:spPr>
          <a:xfrm>
            <a:off x="1012865" y="5709880"/>
            <a:ext cx="188238" cy="337899"/>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2650"/>
              <a:buFont typeface="Lora"/>
              <a:buNone/>
            </a:pPr>
            <a:r>
              <a:rPr b="0" i="0" lang="en-US" sz="2650" u="none" cap="none" strike="noStrike">
                <a:solidFill>
                  <a:srgbClr val="3A3630"/>
                </a:solidFill>
                <a:latin typeface="Lora"/>
                <a:ea typeface="Lora"/>
                <a:cs typeface="Lora"/>
                <a:sym typeface="Lora"/>
              </a:rPr>
              <a:t>3</a:t>
            </a:r>
            <a:endParaRPr b="0" i="0" sz="2650" u="none" cap="none" strike="noStrike"/>
          </a:p>
        </p:txBody>
      </p:sp>
      <p:sp>
        <p:nvSpPr>
          <p:cNvPr id="306" name="Google Shape;306;p35"/>
          <p:cNvSpPr/>
          <p:nvPr/>
        </p:nvSpPr>
        <p:spPr>
          <a:xfrm>
            <a:off x="1615559" y="5609630"/>
            <a:ext cx="2816185" cy="351949"/>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A3630"/>
              </a:buClr>
              <a:buSzPts val="2200"/>
              <a:buFont typeface="Lora"/>
              <a:buNone/>
            </a:pPr>
            <a:r>
              <a:rPr b="0" i="0" lang="en-US" sz="2200" u="none" cap="none" strike="noStrike">
                <a:solidFill>
                  <a:srgbClr val="3A3630"/>
                </a:solidFill>
                <a:latin typeface="Lora"/>
                <a:ea typeface="Lora"/>
                <a:cs typeface="Lora"/>
                <a:sym typeface="Lora"/>
              </a:rPr>
              <a:t>Educate Users</a:t>
            </a:r>
            <a:endParaRPr b="0" i="0" sz="2200" u="none" cap="none" strike="noStrike"/>
          </a:p>
        </p:txBody>
      </p:sp>
      <p:sp>
        <p:nvSpPr>
          <p:cNvPr id="307" name="Google Shape;307;p35"/>
          <p:cNvSpPr/>
          <p:nvPr/>
        </p:nvSpPr>
        <p:spPr>
          <a:xfrm>
            <a:off x="1615559" y="6105168"/>
            <a:ext cx="6690717" cy="1149072"/>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Educate users about safe browsing practices, such as avoiding suspicious links, recognizing phishing attempts, and understanding the importance of strong passwords.</a:t>
            </a:r>
            <a:endParaRPr b="0" i="0" sz="1850" u="none" cap="none" strike="noStrike"/>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pic>
        <p:nvPicPr>
          <p:cNvPr descr="preencoded.png" id="313" name="Google Shape;313;p36"/>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314" name="Google Shape;314;p36"/>
          <p:cNvSpPr/>
          <p:nvPr/>
        </p:nvSpPr>
        <p:spPr>
          <a:xfrm>
            <a:off x="837724" y="3008709"/>
            <a:ext cx="5632490" cy="704017"/>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4400"/>
              <a:buFont typeface="Lora"/>
              <a:buNone/>
            </a:pPr>
            <a:r>
              <a:rPr b="0" i="0" lang="en-US" sz="4400" u="none" cap="none" strike="noStrike">
                <a:solidFill>
                  <a:srgbClr val="38512F"/>
                </a:solidFill>
                <a:latin typeface="Lora"/>
                <a:ea typeface="Lora"/>
                <a:cs typeface="Lora"/>
                <a:sym typeface="Lora"/>
              </a:rPr>
              <a:t>Q&amp;A Session</a:t>
            </a:r>
            <a:endParaRPr b="0" i="0" sz="4400" u="none" cap="none" strike="noStrike"/>
          </a:p>
        </p:txBody>
      </p:sp>
      <p:sp>
        <p:nvSpPr>
          <p:cNvPr id="315" name="Google Shape;315;p36"/>
          <p:cNvSpPr/>
          <p:nvPr/>
        </p:nvSpPr>
        <p:spPr>
          <a:xfrm>
            <a:off x="837724" y="4071699"/>
            <a:ext cx="7468553" cy="1149072"/>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This concludes our presentation on software and internet browsing updating. We encourage you to ask any questions you may have about these important topics.</a:t>
            </a:r>
            <a:endParaRPr b="0" i="0" sz="1850" u="none" cap="none" strike="noStrike"/>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6" name="Shape 76"/>
        <p:cNvGrpSpPr/>
        <p:nvPr/>
      </p:nvGrpSpPr>
      <p:grpSpPr>
        <a:xfrm>
          <a:off x="0" y="0"/>
          <a:ext cx="0" cy="0"/>
          <a:chOff x="0" y="0"/>
          <a:chExt cx="0" cy="0"/>
        </a:xfrm>
      </p:grpSpPr>
      <p:pic>
        <p:nvPicPr>
          <p:cNvPr descr="preencoded.png" id="77" name="Google Shape;77;p21"/>
          <p:cNvPicPr preferRelativeResize="0"/>
          <p:nvPr/>
        </p:nvPicPr>
        <p:blipFill rotWithShape="1">
          <a:blip r:embed="rId3">
            <a:alphaModFix/>
          </a:blip>
          <a:srcRect b="0" l="0" r="0" t="0"/>
          <a:stretch/>
        </p:blipFill>
        <p:spPr>
          <a:xfrm>
            <a:off x="0" y="0"/>
            <a:ext cx="14630400" cy="2992160"/>
          </a:xfrm>
          <a:prstGeom prst="rect">
            <a:avLst/>
          </a:prstGeom>
          <a:noFill/>
          <a:ln>
            <a:noFill/>
          </a:ln>
        </p:spPr>
      </p:pic>
      <p:sp>
        <p:nvSpPr>
          <p:cNvPr id="78" name="Google Shape;78;p21"/>
          <p:cNvSpPr/>
          <p:nvPr/>
        </p:nvSpPr>
        <p:spPr>
          <a:xfrm>
            <a:off x="837724" y="4696301"/>
            <a:ext cx="5632490" cy="704017"/>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4400"/>
              <a:buFont typeface="Lora"/>
              <a:buNone/>
            </a:pPr>
            <a:r>
              <a:rPr b="0" i="0" lang="en-US" sz="4400" u="none" cap="none" strike="noStrike">
                <a:solidFill>
                  <a:srgbClr val="38512F"/>
                </a:solidFill>
                <a:latin typeface="Lora"/>
                <a:ea typeface="Lora"/>
                <a:cs typeface="Lora"/>
                <a:sym typeface="Lora"/>
              </a:rPr>
              <a:t>Introduction</a:t>
            </a:r>
            <a:endParaRPr b="0" i="0" sz="4400" u="none" cap="none" strike="noStrike"/>
          </a:p>
        </p:txBody>
      </p:sp>
      <p:sp>
        <p:nvSpPr>
          <p:cNvPr id="79" name="Google Shape;79;p21"/>
          <p:cNvSpPr/>
          <p:nvPr/>
        </p:nvSpPr>
        <p:spPr>
          <a:xfrm>
            <a:off x="837724" y="5759291"/>
            <a:ext cx="12954952" cy="766048"/>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Regular software updates and secure internet browsing practices are essential to protect against cyber threats. This presentation will explore the latest vulnerabilities, best practices, and future trends in software and internet security.</a:t>
            </a:r>
            <a:endParaRPr b="0" i="0" sz="1850" u="none" cap="none" strike="noStrike"/>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4" name="Shape 84"/>
        <p:cNvGrpSpPr/>
        <p:nvPr/>
      </p:nvGrpSpPr>
      <p:grpSpPr>
        <a:xfrm>
          <a:off x="0" y="0"/>
          <a:ext cx="0" cy="0"/>
          <a:chOff x="0" y="0"/>
          <a:chExt cx="0" cy="0"/>
        </a:xfrm>
      </p:grpSpPr>
      <p:pic>
        <p:nvPicPr>
          <p:cNvPr descr="preencoded.png" id="85" name="Google Shape;85;p22"/>
          <p:cNvPicPr preferRelativeResize="0"/>
          <p:nvPr/>
        </p:nvPicPr>
        <p:blipFill rotWithShape="1">
          <a:blip r:embed="rId3">
            <a:alphaModFix/>
          </a:blip>
          <a:srcRect b="0" l="0" r="0" t="0"/>
          <a:stretch/>
        </p:blipFill>
        <p:spPr>
          <a:xfrm>
            <a:off x="9144000" y="0"/>
            <a:ext cx="5486400" cy="8231148"/>
          </a:xfrm>
          <a:prstGeom prst="rect">
            <a:avLst/>
          </a:prstGeom>
          <a:noFill/>
          <a:ln>
            <a:noFill/>
          </a:ln>
        </p:spPr>
      </p:pic>
      <p:sp>
        <p:nvSpPr>
          <p:cNvPr id="86" name="Google Shape;86;p22"/>
          <p:cNvSpPr/>
          <p:nvPr/>
        </p:nvSpPr>
        <p:spPr>
          <a:xfrm>
            <a:off x="797123" y="626388"/>
            <a:ext cx="7549753" cy="1339691"/>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4200"/>
              <a:buFont typeface="Lora"/>
              <a:buNone/>
            </a:pPr>
            <a:r>
              <a:rPr b="0" i="0" lang="en-US" sz="4200" u="none" cap="none" strike="noStrike">
                <a:solidFill>
                  <a:srgbClr val="38512F"/>
                </a:solidFill>
                <a:latin typeface="Lora"/>
                <a:ea typeface="Lora"/>
                <a:cs typeface="Lora"/>
                <a:sym typeface="Lora"/>
              </a:rPr>
              <a:t>Common Software Vulnerabilities</a:t>
            </a:r>
            <a:endParaRPr b="0" i="0" sz="4200" u="none" cap="none" strike="noStrike"/>
          </a:p>
        </p:txBody>
      </p:sp>
      <p:sp>
        <p:nvSpPr>
          <p:cNvPr id="87" name="Google Shape;87;p22"/>
          <p:cNvSpPr/>
          <p:nvPr/>
        </p:nvSpPr>
        <p:spPr>
          <a:xfrm>
            <a:off x="797123" y="2563892"/>
            <a:ext cx="398502" cy="398502"/>
          </a:xfrm>
          <a:prstGeom prst="roundRect">
            <a:avLst>
              <a:gd fmla="val 8574"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2"/>
          <p:cNvSpPr/>
          <p:nvPr/>
        </p:nvSpPr>
        <p:spPr>
          <a:xfrm>
            <a:off x="1423392" y="2563892"/>
            <a:ext cx="2679740" cy="334923"/>
          </a:xfrm>
          <a:prstGeom prst="rect">
            <a:avLst/>
          </a:prstGeom>
          <a:noFill/>
          <a:ln>
            <a:noFill/>
          </a:ln>
        </p:spPr>
        <p:txBody>
          <a:bodyPr anchorCtr="0" anchor="t" bIns="0" lIns="0" spcFirstLastPara="1" rIns="0" wrap="square" tIns="0">
            <a:noAutofit/>
          </a:bodyPr>
          <a:lstStyle/>
          <a:p>
            <a:pPr indent="0" lvl="0" marL="0" marR="0" rtl="0" algn="l">
              <a:lnSpc>
                <a:spcPct val="123809"/>
              </a:lnSpc>
              <a:spcBef>
                <a:spcPts val="0"/>
              </a:spcBef>
              <a:spcAft>
                <a:spcPts val="0"/>
              </a:spcAft>
              <a:buClr>
                <a:srgbClr val="3A3630"/>
              </a:buClr>
              <a:buSzPts val="2100"/>
              <a:buFont typeface="Lora"/>
              <a:buNone/>
            </a:pPr>
            <a:r>
              <a:rPr b="0" i="0" lang="en-US" sz="2100" u="none" cap="none" strike="noStrike">
                <a:solidFill>
                  <a:srgbClr val="3A3630"/>
                </a:solidFill>
                <a:latin typeface="Lora"/>
                <a:ea typeface="Lora"/>
                <a:cs typeface="Lora"/>
                <a:sym typeface="Lora"/>
              </a:rPr>
              <a:t>Unpatched Software</a:t>
            </a:r>
            <a:endParaRPr b="0" i="0" sz="2100" u="none" cap="none" strike="noStrike"/>
          </a:p>
        </p:txBody>
      </p:sp>
      <p:sp>
        <p:nvSpPr>
          <p:cNvPr id="89" name="Google Shape;89;p22"/>
          <p:cNvSpPr/>
          <p:nvPr/>
        </p:nvSpPr>
        <p:spPr>
          <a:xfrm>
            <a:off x="1423392" y="3035379"/>
            <a:ext cx="3034784" cy="1821656"/>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3A3630"/>
              </a:buClr>
              <a:buSzPts val="1750"/>
              <a:buFont typeface="Arial"/>
              <a:buNone/>
            </a:pPr>
            <a:r>
              <a:rPr b="0" i="0" lang="en-US" sz="1750" u="none" cap="none" strike="noStrike">
                <a:solidFill>
                  <a:srgbClr val="3A3630"/>
                </a:solidFill>
                <a:latin typeface="Arial"/>
                <a:ea typeface="Arial"/>
                <a:cs typeface="Arial"/>
                <a:sym typeface="Arial"/>
              </a:rPr>
              <a:t>Outdated software often contains known vulnerabilities that attackers can exploit to gain unauthorized access to systems.</a:t>
            </a:r>
            <a:endParaRPr b="0" i="0" sz="1750" u="none" cap="none" strike="noStrike"/>
          </a:p>
        </p:txBody>
      </p:sp>
      <p:sp>
        <p:nvSpPr>
          <p:cNvPr id="90" name="Google Shape;90;p22"/>
          <p:cNvSpPr/>
          <p:nvPr/>
        </p:nvSpPr>
        <p:spPr>
          <a:xfrm>
            <a:off x="4685943" y="2563892"/>
            <a:ext cx="398502" cy="398502"/>
          </a:xfrm>
          <a:prstGeom prst="roundRect">
            <a:avLst>
              <a:gd fmla="val 8574"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22"/>
          <p:cNvSpPr/>
          <p:nvPr/>
        </p:nvSpPr>
        <p:spPr>
          <a:xfrm>
            <a:off x="5312212" y="2563892"/>
            <a:ext cx="3034784" cy="669846"/>
          </a:xfrm>
          <a:prstGeom prst="rect">
            <a:avLst/>
          </a:prstGeom>
          <a:noFill/>
          <a:ln>
            <a:noFill/>
          </a:ln>
        </p:spPr>
        <p:txBody>
          <a:bodyPr anchorCtr="0" anchor="t" bIns="0" lIns="0" spcFirstLastPara="1" rIns="0" wrap="square" tIns="0">
            <a:noAutofit/>
          </a:bodyPr>
          <a:lstStyle/>
          <a:p>
            <a:pPr indent="0" lvl="0" marL="0" marR="0" rtl="0" algn="l">
              <a:lnSpc>
                <a:spcPct val="123809"/>
              </a:lnSpc>
              <a:spcBef>
                <a:spcPts val="0"/>
              </a:spcBef>
              <a:spcAft>
                <a:spcPts val="0"/>
              </a:spcAft>
              <a:buClr>
                <a:srgbClr val="3A3630"/>
              </a:buClr>
              <a:buSzPts val="2100"/>
              <a:buFont typeface="Lora"/>
              <a:buNone/>
            </a:pPr>
            <a:r>
              <a:rPr b="0" i="0" lang="en-US" sz="2100" u="none" cap="none" strike="noStrike">
                <a:solidFill>
                  <a:srgbClr val="3A3630"/>
                </a:solidFill>
                <a:latin typeface="Lora"/>
                <a:ea typeface="Lora"/>
                <a:cs typeface="Lora"/>
                <a:sym typeface="Lora"/>
              </a:rPr>
              <a:t>Zero-Day Vulnerabilities</a:t>
            </a:r>
            <a:endParaRPr b="0" i="0" sz="2100" u="none" cap="none" strike="noStrike"/>
          </a:p>
        </p:txBody>
      </p:sp>
      <p:sp>
        <p:nvSpPr>
          <p:cNvPr id="92" name="Google Shape;92;p22"/>
          <p:cNvSpPr/>
          <p:nvPr/>
        </p:nvSpPr>
        <p:spPr>
          <a:xfrm>
            <a:off x="5312212" y="3370302"/>
            <a:ext cx="3034784" cy="218598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3A3630"/>
              </a:buClr>
              <a:buSzPts val="1750"/>
              <a:buFont typeface="Arial"/>
              <a:buNone/>
            </a:pPr>
            <a:r>
              <a:rPr b="0" i="0" lang="en-US" sz="1750" u="none" cap="none" strike="noStrike">
                <a:solidFill>
                  <a:srgbClr val="3A3630"/>
                </a:solidFill>
                <a:latin typeface="Arial"/>
                <a:ea typeface="Arial"/>
                <a:cs typeface="Arial"/>
                <a:sym typeface="Arial"/>
              </a:rPr>
              <a:t>These are newly discovered security flaws that haven't been patched yet, making them particularly dangerous as attackers can exploit them before defenses are in place.</a:t>
            </a:r>
            <a:endParaRPr b="0" i="0" sz="1750" u="none" cap="none" strike="noStrike"/>
          </a:p>
        </p:txBody>
      </p:sp>
      <p:sp>
        <p:nvSpPr>
          <p:cNvPr id="93" name="Google Shape;93;p22"/>
          <p:cNvSpPr/>
          <p:nvPr/>
        </p:nvSpPr>
        <p:spPr>
          <a:xfrm>
            <a:off x="797123" y="6040279"/>
            <a:ext cx="398502" cy="398502"/>
          </a:xfrm>
          <a:prstGeom prst="roundRect">
            <a:avLst>
              <a:gd fmla="val 8574"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22"/>
          <p:cNvSpPr/>
          <p:nvPr/>
        </p:nvSpPr>
        <p:spPr>
          <a:xfrm>
            <a:off x="1423392" y="6040279"/>
            <a:ext cx="2679740" cy="334923"/>
          </a:xfrm>
          <a:prstGeom prst="rect">
            <a:avLst/>
          </a:prstGeom>
          <a:noFill/>
          <a:ln>
            <a:noFill/>
          </a:ln>
        </p:spPr>
        <p:txBody>
          <a:bodyPr anchorCtr="0" anchor="t" bIns="0" lIns="0" spcFirstLastPara="1" rIns="0" wrap="square" tIns="0">
            <a:noAutofit/>
          </a:bodyPr>
          <a:lstStyle/>
          <a:p>
            <a:pPr indent="0" lvl="0" marL="0" marR="0" rtl="0" algn="l">
              <a:lnSpc>
                <a:spcPct val="123809"/>
              </a:lnSpc>
              <a:spcBef>
                <a:spcPts val="0"/>
              </a:spcBef>
              <a:spcAft>
                <a:spcPts val="0"/>
              </a:spcAft>
              <a:buClr>
                <a:srgbClr val="3A3630"/>
              </a:buClr>
              <a:buSzPts val="2100"/>
              <a:buFont typeface="Lora"/>
              <a:buNone/>
            </a:pPr>
            <a:r>
              <a:rPr b="0" i="0" lang="en-US" sz="2100" u="none" cap="none" strike="noStrike">
                <a:solidFill>
                  <a:srgbClr val="3A3630"/>
                </a:solidFill>
                <a:latin typeface="Lora"/>
                <a:ea typeface="Lora"/>
                <a:cs typeface="Lora"/>
                <a:sym typeface="Lora"/>
              </a:rPr>
              <a:t>Supply Chain Attacks</a:t>
            </a:r>
            <a:endParaRPr b="0" i="0" sz="2100" u="none" cap="none" strike="noStrike"/>
          </a:p>
        </p:txBody>
      </p:sp>
      <p:sp>
        <p:nvSpPr>
          <p:cNvPr id="95" name="Google Shape;95;p22"/>
          <p:cNvSpPr/>
          <p:nvPr/>
        </p:nvSpPr>
        <p:spPr>
          <a:xfrm>
            <a:off x="1423392" y="6511766"/>
            <a:ext cx="6923484" cy="1092994"/>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3A3630"/>
              </a:buClr>
              <a:buSzPts val="1750"/>
              <a:buFont typeface="Arial"/>
              <a:buNone/>
            </a:pPr>
            <a:r>
              <a:rPr b="0" i="0" lang="en-US" sz="1750" u="none" cap="none" strike="noStrike">
                <a:solidFill>
                  <a:srgbClr val="3A3630"/>
                </a:solidFill>
                <a:latin typeface="Arial"/>
                <a:ea typeface="Arial"/>
                <a:cs typeface="Arial"/>
                <a:sym typeface="Arial"/>
              </a:rPr>
              <a:t>Attackers target the software supply chain, compromising updates to inject malware into legitimate software, spreading malicious code to unsuspecting users.</a:t>
            </a:r>
            <a:endParaRPr b="0" i="0" sz="1750" u="none" cap="none" strike="noStrike"/>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descr="preencoded.png" id="101" name="Google Shape;101;p23"/>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102" name="Google Shape;102;p23"/>
          <p:cNvSpPr/>
          <p:nvPr/>
        </p:nvSpPr>
        <p:spPr>
          <a:xfrm>
            <a:off x="793671" y="789861"/>
            <a:ext cx="7556659" cy="1333976"/>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4200"/>
              <a:buFont typeface="Lora"/>
              <a:buNone/>
            </a:pPr>
            <a:r>
              <a:rPr b="0" i="0" lang="en-US" sz="4200" u="none" cap="none" strike="noStrike">
                <a:solidFill>
                  <a:srgbClr val="38512F"/>
                </a:solidFill>
                <a:latin typeface="Lora"/>
                <a:ea typeface="Lora"/>
                <a:cs typeface="Lora"/>
                <a:sym typeface="Lora"/>
              </a:rPr>
              <a:t>Importance of Patch Management</a:t>
            </a:r>
            <a:endParaRPr b="0" i="0" sz="4200" u="none" cap="none" strike="noStrike"/>
          </a:p>
        </p:txBody>
      </p:sp>
      <p:sp>
        <p:nvSpPr>
          <p:cNvPr id="103" name="Google Shape;103;p23"/>
          <p:cNvSpPr/>
          <p:nvPr/>
        </p:nvSpPr>
        <p:spPr>
          <a:xfrm>
            <a:off x="793671" y="2463998"/>
            <a:ext cx="3664982" cy="2737366"/>
          </a:xfrm>
          <a:prstGeom prst="roundRect">
            <a:avLst>
              <a:gd fmla="val 1243"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23"/>
          <p:cNvSpPr/>
          <p:nvPr/>
        </p:nvSpPr>
        <p:spPr>
          <a:xfrm>
            <a:off x="1020366" y="2690693"/>
            <a:ext cx="2667953" cy="333494"/>
          </a:xfrm>
          <a:prstGeom prst="rect">
            <a:avLst/>
          </a:prstGeom>
          <a:noFill/>
          <a:ln>
            <a:noFill/>
          </a:ln>
        </p:spPr>
        <p:txBody>
          <a:bodyPr anchorCtr="0" anchor="t" bIns="0" lIns="0" spcFirstLastPara="1" rIns="0" wrap="square" tIns="0">
            <a:noAutofit/>
          </a:bodyPr>
          <a:lstStyle/>
          <a:p>
            <a:pPr indent="0" lvl="0" marL="0" marR="0" rtl="0" algn="l">
              <a:lnSpc>
                <a:spcPct val="123809"/>
              </a:lnSpc>
              <a:spcBef>
                <a:spcPts val="0"/>
              </a:spcBef>
              <a:spcAft>
                <a:spcPts val="0"/>
              </a:spcAft>
              <a:buClr>
                <a:srgbClr val="3A3630"/>
              </a:buClr>
              <a:buSzPts val="2100"/>
              <a:buFont typeface="Lora"/>
              <a:buNone/>
            </a:pPr>
            <a:r>
              <a:rPr b="0" i="0" lang="en-US" sz="2100" u="none" cap="none" strike="noStrike">
                <a:solidFill>
                  <a:srgbClr val="3A3630"/>
                </a:solidFill>
                <a:latin typeface="Lora"/>
                <a:ea typeface="Lora"/>
                <a:cs typeface="Lora"/>
                <a:sym typeface="Lora"/>
              </a:rPr>
              <a:t>Automated Updates</a:t>
            </a:r>
            <a:endParaRPr b="0" i="0" sz="2100" u="none" cap="none" strike="noStrike"/>
          </a:p>
        </p:txBody>
      </p:sp>
      <p:sp>
        <p:nvSpPr>
          <p:cNvPr id="105" name="Google Shape;105;p23"/>
          <p:cNvSpPr/>
          <p:nvPr/>
        </p:nvSpPr>
        <p:spPr>
          <a:xfrm>
            <a:off x="1020366" y="3160157"/>
            <a:ext cx="3211592" cy="181451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3A3630"/>
              </a:buClr>
              <a:buSzPts val="1750"/>
              <a:buFont typeface="Arial"/>
              <a:buNone/>
            </a:pPr>
            <a:r>
              <a:rPr b="0" i="0" lang="en-US" sz="1750" u="none" cap="none" strike="noStrike">
                <a:solidFill>
                  <a:srgbClr val="3A3630"/>
                </a:solidFill>
                <a:latin typeface="Arial"/>
                <a:ea typeface="Arial"/>
                <a:cs typeface="Arial"/>
                <a:sym typeface="Arial"/>
              </a:rPr>
              <a:t>Automatic updates ensure that software is always up-to-date with the latest security patches, reducing the risk of exploitation by attackers.</a:t>
            </a:r>
            <a:endParaRPr b="0" i="0" sz="1750" u="none" cap="none" strike="noStrike"/>
          </a:p>
        </p:txBody>
      </p:sp>
      <p:sp>
        <p:nvSpPr>
          <p:cNvPr id="106" name="Google Shape;106;p23"/>
          <p:cNvSpPr/>
          <p:nvPr/>
        </p:nvSpPr>
        <p:spPr>
          <a:xfrm>
            <a:off x="4685348" y="2463998"/>
            <a:ext cx="3664982" cy="2737366"/>
          </a:xfrm>
          <a:prstGeom prst="roundRect">
            <a:avLst>
              <a:gd fmla="val 1243"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7" name="Google Shape;107;p23"/>
          <p:cNvSpPr/>
          <p:nvPr/>
        </p:nvSpPr>
        <p:spPr>
          <a:xfrm>
            <a:off x="4912043" y="2690693"/>
            <a:ext cx="3124676" cy="333494"/>
          </a:xfrm>
          <a:prstGeom prst="rect">
            <a:avLst/>
          </a:prstGeom>
          <a:noFill/>
          <a:ln>
            <a:noFill/>
          </a:ln>
        </p:spPr>
        <p:txBody>
          <a:bodyPr anchorCtr="0" anchor="t" bIns="0" lIns="0" spcFirstLastPara="1" rIns="0" wrap="square" tIns="0">
            <a:noAutofit/>
          </a:bodyPr>
          <a:lstStyle/>
          <a:p>
            <a:pPr indent="0" lvl="0" marL="0" marR="0" rtl="0" algn="l">
              <a:lnSpc>
                <a:spcPct val="123809"/>
              </a:lnSpc>
              <a:spcBef>
                <a:spcPts val="0"/>
              </a:spcBef>
              <a:spcAft>
                <a:spcPts val="0"/>
              </a:spcAft>
              <a:buClr>
                <a:srgbClr val="3A3630"/>
              </a:buClr>
              <a:buSzPts val="2100"/>
              <a:buFont typeface="Lora"/>
              <a:buNone/>
            </a:pPr>
            <a:r>
              <a:rPr b="0" i="0" lang="en-US" sz="2100" u="none" cap="none" strike="noStrike">
                <a:solidFill>
                  <a:srgbClr val="3A3630"/>
                </a:solidFill>
                <a:latin typeface="Lora"/>
                <a:ea typeface="Lora"/>
                <a:cs typeface="Lora"/>
                <a:sym typeface="Lora"/>
              </a:rPr>
              <a:t>Patch Management Tools</a:t>
            </a:r>
            <a:endParaRPr b="0" i="0" sz="2100" u="none" cap="none" strike="noStrike"/>
          </a:p>
        </p:txBody>
      </p:sp>
      <p:sp>
        <p:nvSpPr>
          <p:cNvPr id="108" name="Google Shape;108;p23"/>
          <p:cNvSpPr/>
          <p:nvPr/>
        </p:nvSpPr>
        <p:spPr>
          <a:xfrm>
            <a:off x="4912043" y="3160157"/>
            <a:ext cx="3211592" cy="181451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3A3630"/>
              </a:buClr>
              <a:buSzPts val="1750"/>
              <a:buFont typeface="Arial"/>
              <a:buNone/>
            </a:pPr>
            <a:r>
              <a:rPr b="0" i="0" lang="en-US" sz="1750" u="none" cap="none" strike="noStrike">
                <a:solidFill>
                  <a:srgbClr val="3A3630"/>
                </a:solidFill>
                <a:latin typeface="Arial"/>
                <a:ea typeface="Arial"/>
                <a:cs typeface="Arial"/>
                <a:sym typeface="Arial"/>
              </a:rPr>
              <a:t>Specialized tools can help organizations manage the patch lifecycle, ensuring that all systems receive updates in a timely and efficient manner.</a:t>
            </a:r>
            <a:endParaRPr b="0" i="0" sz="1750" u="none" cap="none" strike="noStrike"/>
          </a:p>
        </p:txBody>
      </p:sp>
      <p:sp>
        <p:nvSpPr>
          <p:cNvPr id="109" name="Google Shape;109;p23"/>
          <p:cNvSpPr/>
          <p:nvPr/>
        </p:nvSpPr>
        <p:spPr>
          <a:xfrm>
            <a:off x="793671" y="5428059"/>
            <a:ext cx="7556659" cy="2011561"/>
          </a:xfrm>
          <a:prstGeom prst="roundRect">
            <a:avLst>
              <a:gd fmla="val 1691"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0" name="Google Shape;110;p23"/>
          <p:cNvSpPr/>
          <p:nvPr/>
        </p:nvSpPr>
        <p:spPr>
          <a:xfrm>
            <a:off x="1020366" y="5654754"/>
            <a:ext cx="2667953" cy="333494"/>
          </a:xfrm>
          <a:prstGeom prst="rect">
            <a:avLst/>
          </a:prstGeom>
          <a:noFill/>
          <a:ln>
            <a:noFill/>
          </a:ln>
        </p:spPr>
        <p:txBody>
          <a:bodyPr anchorCtr="0" anchor="t" bIns="0" lIns="0" spcFirstLastPara="1" rIns="0" wrap="square" tIns="0">
            <a:noAutofit/>
          </a:bodyPr>
          <a:lstStyle/>
          <a:p>
            <a:pPr indent="0" lvl="0" marL="0" marR="0" rtl="0" algn="l">
              <a:lnSpc>
                <a:spcPct val="123809"/>
              </a:lnSpc>
              <a:spcBef>
                <a:spcPts val="0"/>
              </a:spcBef>
              <a:spcAft>
                <a:spcPts val="0"/>
              </a:spcAft>
              <a:buClr>
                <a:srgbClr val="3A3630"/>
              </a:buClr>
              <a:buSzPts val="2100"/>
              <a:buFont typeface="Lora"/>
              <a:buNone/>
            </a:pPr>
            <a:r>
              <a:rPr b="0" i="0" lang="en-US" sz="2100" u="none" cap="none" strike="noStrike">
                <a:solidFill>
                  <a:srgbClr val="3A3630"/>
                </a:solidFill>
                <a:latin typeface="Lora"/>
                <a:ea typeface="Lora"/>
                <a:cs typeface="Lora"/>
                <a:sym typeface="Lora"/>
              </a:rPr>
              <a:t>Testing</a:t>
            </a:r>
            <a:endParaRPr b="0" i="0" sz="2100" u="none" cap="none" strike="noStrike"/>
          </a:p>
        </p:txBody>
      </p:sp>
      <p:sp>
        <p:nvSpPr>
          <p:cNvPr id="111" name="Google Shape;111;p23"/>
          <p:cNvSpPr/>
          <p:nvPr/>
        </p:nvSpPr>
        <p:spPr>
          <a:xfrm>
            <a:off x="1020366" y="6124218"/>
            <a:ext cx="7103269"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3A3630"/>
              </a:buClr>
              <a:buSzPts val="1750"/>
              <a:buFont typeface="Arial"/>
              <a:buNone/>
            </a:pPr>
            <a:r>
              <a:rPr b="0" i="0" lang="en-US" sz="1750" u="none" cap="none" strike="noStrike">
                <a:solidFill>
                  <a:srgbClr val="3A3630"/>
                </a:solidFill>
                <a:latin typeface="Arial"/>
                <a:ea typeface="Arial"/>
                <a:cs typeface="Arial"/>
                <a:sym typeface="Arial"/>
              </a:rPr>
              <a:t>Before deploying security patches, organizations should thoroughly test them to ensure they don't introduce new vulnerabilities or cause compatibility issues.</a:t>
            </a:r>
            <a:endParaRPr b="0" i="0" sz="1750" u="none" cap="none" strike="noStrike"/>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 name="Shape 116"/>
        <p:cNvGrpSpPr/>
        <p:nvPr/>
      </p:nvGrpSpPr>
      <p:grpSpPr>
        <a:xfrm>
          <a:off x="0" y="0"/>
          <a:ext cx="0" cy="0"/>
          <a:chOff x="0" y="0"/>
          <a:chExt cx="0" cy="0"/>
        </a:xfrm>
      </p:grpSpPr>
      <p:sp>
        <p:nvSpPr>
          <p:cNvPr id="117" name="Google Shape;117;p24"/>
          <p:cNvSpPr/>
          <p:nvPr/>
        </p:nvSpPr>
        <p:spPr>
          <a:xfrm>
            <a:off x="837724" y="2102763"/>
            <a:ext cx="12336780" cy="704017"/>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4400"/>
              <a:buFont typeface="Lora"/>
              <a:buNone/>
            </a:pPr>
            <a:r>
              <a:rPr b="0" i="0" lang="en-US" sz="4400" u="none" cap="none" strike="noStrike">
                <a:solidFill>
                  <a:srgbClr val="38512F"/>
                </a:solidFill>
                <a:latin typeface="Lora"/>
                <a:ea typeface="Lora"/>
                <a:cs typeface="Lora"/>
                <a:sym typeface="Lora"/>
              </a:rPr>
              <a:t>Secure Software Development Lifecycle (SDLC)</a:t>
            </a:r>
            <a:endParaRPr b="0" i="0" sz="4400" u="none" cap="none" strike="noStrike"/>
          </a:p>
        </p:txBody>
      </p:sp>
      <p:sp>
        <p:nvSpPr>
          <p:cNvPr id="118" name="Google Shape;118;p24"/>
          <p:cNvSpPr/>
          <p:nvPr/>
        </p:nvSpPr>
        <p:spPr>
          <a:xfrm>
            <a:off x="837724" y="3405068"/>
            <a:ext cx="2816185" cy="351949"/>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2200"/>
              <a:buFont typeface="Lora"/>
              <a:buNone/>
            </a:pPr>
            <a:r>
              <a:rPr b="0" i="0" lang="en-US" sz="2200" u="none" cap="none" strike="noStrike">
                <a:solidFill>
                  <a:srgbClr val="38512F"/>
                </a:solidFill>
                <a:latin typeface="Lora"/>
                <a:ea typeface="Lora"/>
                <a:cs typeface="Lora"/>
                <a:sym typeface="Lora"/>
              </a:rPr>
              <a:t>Security by Design</a:t>
            </a:r>
            <a:endParaRPr b="0" i="0" sz="2200" u="none" cap="none" strike="noStrike"/>
          </a:p>
        </p:txBody>
      </p:sp>
      <p:sp>
        <p:nvSpPr>
          <p:cNvPr id="119" name="Google Shape;119;p24"/>
          <p:cNvSpPr/>
          <p:nvPr/>
        </p:nvSpPr>
        <p:spPr>
          <a:xfrm>
            <a:off x="837724" y="3996333"/>
            <a:ext cx="3928586" cy="1532096"/>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Incorporating security considerations from the initial design phase of software development helps to build robust and secure applications.</a:t>
            </a:r>
            <a:endParaRPr b="0" i="0" sz="1850" u="none" cap="none" strike="noStrike"/>
          </a:p>
        </p:txBody>
      </p:sp>
      <p:sp>
        <p:nvSpPr>
          <p:cNvPr id="120" name="Google Shape;120;p24"/>
          <p:cNvSpPr/>
          <p:nvPr/>
        </p:nvSpPr>
        <p:spPr>
          <a:xfrm>
            <a:off x="5357813" y="3405068"/>
            <a:ext cx="3187898" cy="351949"/>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2200"/>
              <a:buFont typeface="Lora"/>
              <a:buNone/>
            </a:pPr>
            <a:r>
              <a:rPr b="0" i="0" lang="en-US" sz="2200" u="none" cap="none" strike="noStrike">
                <a:solidFill>
                  <a:srgbClr val="38512F"/>
                </a:solidFill>
                <a:latin typeface="Lora"/>
                <a:ea typeface="Lora"/>
                <a:cs typeface="Lora"/>
                <a:sym typeface="Lora"/>
              </a:rPr>
              <a:t>Code Audits and Testing</a:t>
            </a:r>
            <a:endParaRPr b="0" i="0" sz="2200" u="none" cap="none" strike="noStrike"/>
          </a:p>
        </p:txBody>
      </p:sp>
      <p:sp>
        <p:nvSpPr>
          <p:cNvPr id="121" name="Google Shape;121;p24"/>
          <p:cNvSpPr/>
          <p:nvPr/>
        </p:nvSpPr>
        <p:spPr>
          <a:xfrm>
            <a:off x="5357813" y="3996333"/>
            <a:ext cx="3928586" cy="1915120"/>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Regularly auditing code and conducting comprehensive security testing throughout the development process helps to identify and mitigate potential vulnerabilities.</a:t>
            </a:r>
            <a:endParaRPr b="0" i="0" sz="1850" u="none" cap="none" strike="noStrike"/>
          </a:p>
        </p:txBody>
      </p:sp>
      <p:sp>
        <p:nvSpPr>
          <p:cNvPr id="122" name="Google Shape;122;p24"/>
          <p:cNvSpPr/>
          <p:nvPr/>
        </p:nvSpPr>
        <p:spPr>
          <a:xfrm>
            <a:off x="9877901" y="3405068"/>
            <a:ext cx="2816185" cy="351949"/>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2200"/>
              <a:buFont typeface="Lora"/>
              <a:buNone/>
            </a:pPr>
            <a:r>
              <a:rPr b="0" i="0" lang="en-US" sz="2200" u="none" cap="none" strike="noStrike">
                <a:solidFill>
                  <a:srgbClr val="38512F"/>
                </a:solidFill>
                <a:latin typeface="Lora"/>
                <a:ea typeface="Lora"/>
                <a:cs typeface="Lora"/>
                <a:sym typeface="Lora"/>
              </a:rPr>
              <a:t>DevSecOps</a:t>
            </a:r>
            <a:endParaRPr b="0" i="0" sz="2200" u="none" cap="none" strike="noStrike"/>
          </a:p>
        </p:txBody>
      </p:sp>
      <p:sp>
        <p:nvSpPr>
          <p:cNvPr id="123" name="Google Shape;123;p24"/>
          <p:cNvSpPr/>
          <p:nvPr/>
        </p:nvSpPr>
        <p:spPr>
          <a:xfrm>
            <a:off x="9877901" y="3996333"/>
            <a:ext cx="3928586" cy="1915120"/>
          </a:xfrm>
          <a:prstGeom prst="rect">
            <a:avLst/>
          </a:prstGeom>
          <a:noFill/>
          <a:ln>
            <a:noFill/>
          </a:ln>
        </p:spPr>
        <p:txBody>
          <a:bodyPr anchorCtr="0" anchor="t" bIns="0" lIns="0" spcFirstLastPara="1" rIns="0" wrap="square" tIns="0">
            <a:noAutofit/>
          </a:bodyPr>
          <a:lstStyle/>
          <a:p>
            <a:pPr indent="0" lvl="0" marL="0" marR="0" rtl="0" algn="l">
              <a:lnSpc>
                <a:spcPct val="162162"/>
              </a:lnSpc>
              <a:spcBef>
                <a:spcPts val="0"/>
              </a:spcBef>
              <a:spcAft>
                <a:spcPts val="0"/>
              </a:spcAft>
              <a:buClr>
                <a:srgbClr val="3A3630"/>
              </a:buClr>
              <a:buSzPts val="1850"/>
              <a:buFont typeface="Arial"/>
              <a:buNone/>
            </a:pPr>
            <a:r>
              <a:rPr b="0" i="0" lang="en-US" sz="1850" u="none" cap="none" strike="noStrike">
                <a:solidFill>
                  <a:srgbClr val="3A3630"/>
                </a:solidFill>
                <a:latin typeface="Arial"/>
                <a:ea typeface="Arial"/>
                <a:cs typeface="Arial"/>
                <a:sym typeface="Arial"/>
              </a:rPr>
              <a:t>DevSecOps integrates security practices into the entire development workflow, ensuring that security is a shared responsibility and that it's considered at every stage.</a:t>
            </a:r>
            <a:endParaRPr b="0" i="0" sz="1850" u="none" cap="none" strike="noStrike"/>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8" name="Shape 128"/>
        <p:cNvGrpSpPr/>
        <p:nvPr/>
      </p:nvGrpSpPr>
      <p:grpSpPr>
        <a:xfrm>
          <a:off x="0" y="0"/>
          <a:ext cx="0" cy="0"/>
          <a:chOff x="0" y="0"/>
          <a:chExt cx="0" cy="0"/>
        </a:xfrm>
      </p:grpSpPr>
      <p:pic>
        <p:nvPicPr>
          <p:cNvPr descr="preencoded.png" id="129" name="Google Shape;129;p25"/>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130" name="Google Shape;130;p25"/>
          <p:cNvSpPr/>
          <p:nvPr/>
        </p:nvSpPr>
        <p:spPr>
          <a:xfrm>
            <a:off x="6205180" y="728305"/>
            <a:ext cx="5907167" cy="604004"/>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8512F"/>
              </a:buClr>
              <a:buSzPts val="3800"/>
              <a:buFont typeface="Lora"/>
              <a:buNone/>
            </a:pPr>
            <a:r>
              <a:rPr b="0" i="0" lang="en-US" sz="3800" u="none" cap="none" strike="noStrike">
                <a:solidFill>
                  <a:srgbClr val="38512F"/>
                </a:solidFill>
                <a:latin typeface="Lora"/>
                <a:ea typeface="Lora"/>
                <a:cs typeface="Lora"/>
                <a:sym typeface="Lora"/>
              </a:rPr>
              <a:t>Internet Browsing Threats</a:t>
            </a:r>
            <a:endParaRPr b="0" i="0" sz="3800" u="none" cap="none" strike="noStrike"/>
          </a:p>
        </p:txBody>
      </p:sp>
      <p:pic>
        <p:nvPicPr>
          <p:cNvPr descr="preencoded.png" id="131" name="Google Shape;131;p25"/>
          <p:cNvPicPr preferRelativeResize="0"/>
          <p:nvPr/>
        </p:nvPicPr>
        <p:blipFill rotWithShape="1">
          <a:blip r:embed="rId4">
            <a:alphaModFix/>
          </a:blip>
          <a:srcRect b="0" l="0" r="0" t="0"/>
          <a:stretch/>
        </p:blipFill>
        <p:spPr>
          <a:xfrm>
            <a:off x="6205180" y="1640324"/>
            <a:ext cx="513398" cy="513398"/>
          </a:xfrm>
          <a:prstGeom prst="rect">
            <a:avLst/>
          </a:prstGeom>
          <a:noFill/>
          <a:ln>
            <a:noFill/>
          </a:ln>
        </p:spPr>
      </p:pic>
      <p:sp>
        <p:nvSpPr>
          <p:cNvPr id="132" name="Google Shape;132;p25"/>
          <p:cNvSpPr/>
          <p:nvPr/>
        </p:nvSpPr>
        <p:spPr>
          <a:xfrm>
            <a:off x="6205180" y="2358985"/>
            <a:ext cx="2416135" cy="301943"/>
          </a:xfrm>
          <a:prstGeom prst="rect">
            <a:avLst/>
          </a:prstGeom>
          <a:noFill/>
          <a:ln>
            <a:noFill/>
          </a:ln>
        </p:spPr>
        <p:txBody>
          <a:bodyPr anchorCtr="0" anchor="t" bIns="0" lIns="0" spcFirstLastPara="1" rIns="0" wrap="square" tIns="0">
            <a:noAutofit/>
          </a:bodyPr>
          <a:lstStyle/>
          <a:p>
            <a:pPr indent="0" lvl="0" marL="0" marR="0" rtl="0" algn="l">
              <a:lnSpc>
                <a:spcPct val="123684"/>
              </a:lnSpc>
              <a:spcBef>
                <a:spcPts val="0"/>
              </a:spcBef>
              <a:spcAft>
                <a:spcPts val="0"/>
              </a:spcAft>
              <a:buClr>
                <a:srgbClr val="3A3630"/>
              </a:buClr>
              <a:buSzPts val="1900"/>
              <a:buFont typeface="Lora"/>
              <a:buNone/>
            </a:pPr>
            <a:r>
              <a:rPr b="0" i="0" lang="en-US" sz="1900" u="none" cap="none" strike="noStrike">
                <a:solidFill>
                  <a:srgbClr val="3A3630"/>
                </a:solidFill>
                <a:latin typeface="Lora"/>
                <a:ea typeface="Lora"/>
                <a:cs typeface="Lora"/>
                <a:sym typeface="Lora"/>
              </a:rPr>
              <a:t>Phishing Websites</a:t>
            </a:r>
            <a:endParaRPr b="0" i="0" sz="1900" u="none" cap="none" strike="noStrike"/>
          </a:p>
        </p:txBody>
      </p:sp>
      <p:sp>
        <p:nvSpPr>
          <p:cNvPr id="133" name="Google Shape;133;p25"/>
          <p:cNvSpPr/>
          <p:nvPr/>
        </p:nvSpPr>
        <p:spPr>
          <a:xfrm>
            <a:off x="6205180" y="2784038"/>
            <a:ext cx="3699153" cy="1314450"/>
          </a:xfrm>
          <a:prstGeom prst="rect">
            <a:avLst/>
          </a:prstGeom>
          <a:noFill/>
          <a:ln>
            <a:noFill/>
          </a:ln>
        </p:spPr>
        <p:txBody>
          <a:bodyPr anchorCtr="0" anchor="t" bIns="0" lIns="0" spcFirstLastPara="1" rIns="0" wrap="square" tIns="0">
            <a:noAutofit/>
          </a:bodyPr>
          <a:lstStyle/>
          <a:p>
            <a:pPr indent="0" lvl="0" marL="0" marR="0" rtl="0" algn="l">
              <a:lnSpc>
                <a:spcPct val="159375"/>
              </a:lnSpc>
              <a:spcBef>
                <a:spcPts val="0"/>
              </a:spcBef>
              <a:spcAft>
                <a:spcPts val="0"/>
              </a:spcAft>
              <a:buClr>
                <a:srgbClr val="3A3630"/>
              </a:buClr>
              <a:buSzPts val="1600"/>
              <a:buFont typeface="Arial"/>
              <a:buNone/>
            </a:pPr>
            <a:r>
              <a:rPr b="0" i="0" lang="en-US" sz="1600" u="none" cap="none" strike="noStrike">
                <a:solidFill>
                  <a:srgbClr val="3A3630"/>
                </a:solidFill>
                <a:latin typeface="Arial"/>
                <a:ea typeface="Arial"/>
                <a:cs typeface="Arial"/>
                <a:sym typeface="Arial"/>
              </a:rPr>
              <a:t>These fake websites mimic legitimate ones to trick users into divulging sensitive information like login credentials and credit card details.</a:t>
            </a:r>
            <a:endParaRPr b="0" i="0" sz="1600" u="none" cap="none" strike="noStrike"/>
          </a:p>
        </p:txBody>
      </p:sp>
      <p:pic>
        <p:nvPicPr>
          <p:cNvPr descr="preencoded.png" id="134" name="Google Shape;134;p25"/>
          <p:cNvPicPr preferRelativeResize="0"/>
          <p:nvPr/>
        </p:nvPicPr>
        <p:blipFill rotWithShape="1">
          <a:blip r:embed="rId5">
            <a:alphaModFix/>
          </a:blip>
          <a:srcRect b="0" l="0" r="0" t="0"/>
          <a:stretch/>
        </p:blipFill>
        <p:spPr>
          <a:xfrm>
            <a:off x="10212348" y="1640324"/>
            <a:ext cx="513398" cy="513398"/>
          </a:xfrm>
          <a:prstGeom prst="rect">
            <a:avLst/>
          </a:prstGeom>
          <a:noFill/>
          <a:ln>
            <a:noFill/>
          </a:ln>
        </p:spPr>
      </p:pic>
      <p:sp>
        <p:nvSpPr>
          <p:cNvPr id="135" name="Google Shape;135;p25"/>
          <p:cNvSpPr/>
          <p:nvPr/>
        </p:nvSpPr>
        <p:spPr>
          <a:xfrm>
            <a:off x="10212348" y="2358985"/>
            <a:ext cx="2416135" cy="301943"/>
          </a:xfrm>
          <a:prstGeom prst="rect">
            <a:avLst/>
          </a:prstGeom>
          <a:noFill/>
          <a:ln>
            <a:noFill/>
          </a:ln>
        </p:spPr>
        <p:txBody>
          <a:bodyPr anchorCtr="0" anchor="t" bIns="0" lIns="0" spcFirstLastPara="1" rIns="0" wrap="square" tIns="0">
            <a:noAutofit/>
          </a:bodyPr>
          <a:lstStyle/>
          <a:p>
            <a:pPr indent="0" lvl="0" marL="0" marR="0" rtl="0" algn="l">
              <a:lnSpc>
                <a:spcPct val="123684"/>
              </a:lnSpc>
              <a:spcBef>
                <a:spcPts val="0"/>
              </a:spcBef>
              <a:spcAft>
                <a:spcPts val="0"/>
              </a:spcAft>
              <a:buClr>
                <a:srgbClr val="3A3630"/>
              </a:buClr>
              <a:buSzPts val="1900"/>
              <a:buFont typeface="Lora"/>
              <a:buNone/>
            </a:pPr>
            <a:r>
              <a:rPr b="0" i="0" lang="en-US" sz="1900" u="none" cap="none" strike="noStrike">
                <a:solidFill>
                  <a:srgbClr val="3A3630"/>
                </a:solidFill>
                <a:latin typeface="Lora"/>
                <a:ea typeface="Lora"/>
                <a:cs typeface="Lora"/>
                <a:sym typeface="Lora"/>
              </a:rPr>
              <a:t>Malicious Ads</a:t>
            </a:r>
            <a:endParaRPr b="0" i="0" sz="1900" u="none" cap="none" strike="noStrike"/>
          </a:p>
        </p:txBody>
      </p:sp>
      <p:sp>
        <p:nvSpPr>
          <p:cNvPr id="136" name="Google Shape;136;p25"/>
          <p:cNvSpPr/>
          <p:nvPr/>
        </p:nvSpPr>
        <p:spPr>
          <a:xfrm>
            <a:off x="10212348" y="2784038"/>
            <a:ext cx="3699272" cy="1314450"/>
          </a:xfrm>
          <a:prstGeom prst="rect">
            <a:avLst/>
          </a:prstGeom>
          <a:noFill/>
          <a:ln>
            <a:noFill/>
          </a:ln>
        </p:spPr>
        <p:txBody>
          <a:bodyPr anchorCtr="0" anchor="t" bIns="0" lIns="0" spcFirstLastPara="1" rIns="0" wrap="square" tIns="0">
            <a:noAutofit/>
          </a:bodyPr>
          <a:lstStyle/>
          <a:p>
            <a:pPr indent="0" lvl="0" marL="0" marR="0" rtl="0" algn="l">
              <a:lnSpc>
                <a:spcPct val="159375"/>
              </a:lnSpc>
              <a:spcBef>
                <a:spcPts val="0"/>
              </a:spcBef>
              <a:spcAft>
                <a:spcPts val="0"/>
              </a:spcAft>
              <a:buClr>
                <a:srgbClr val="3A3630"/>
              </a:buClr>
              <a:buSzPts val="1600"/>
              <a:buFont typeface="Arial"/>
              <a:buNone/>
            </a:pPr>
            <a:r>
              <a:rPr b="0" i="0" lang="en-US" sz="1600" u="none" cap="none" strike="noStrike">
                <a:solidFill>
                  <a:srgbClr val="3A3630"/>
                </a:solidFill>
                <a:latin typeface="Arial"/>
                <a:ea typeface="Arial"/>
                <a:cs typeface="Arial"/>
                <a:sym typeface="Arial"/>
              </a:rPr>
              <a:t>Malvertising involves attackers injecting malicious code into online advertisements, leading to drive-by downloads that infect users' devices without their knowledge.</a:t>
            </a:r>
            <a:endParaRPr b="0" i="0" sz="1600" u="none" cap="none" strike="noStrike"/>
          </a:p>
        </p:txBody>
      </p:sp>
      <p:pic>
        <p:nvPicPr>
          <p:cNvPr descr="preencoded.png" id="137" name="Google Shape;137;p25"/>
          <p:cNvPicPr preferRelativeResize="0"/>
          <p:nvPr/>
        </p:nvPicPr>
        <p:blipFill rotWithShape="1">
          <a:blip r:embed="rId6">
            <a:alphaModFix/>
          </a:blip>
          <a:srcRect b="0" l="0" r="0" t="0"/>
          <a:stretch/>
        </p:blipFill>
        <p:spPr>
          <a:xfrm>
            <a:off x="6205180" y="4714518"/>
            <a:ext cx="513398" cy="513398"/>
          </a:xfrm>
          <a:prstGeom prst="rect">
            <a:avLst/>
          </a:prstGeom>
          <a:noFill/>
          <a:ln>
            <a:noFill/>
          </a:ln>
        </p:spPr>
      </p:pic>
      <p:sp>
        <p:nvSpPr>
          <p:cNvPr id="138" name="Google Shape;138;p25"/>
          <p:cNvSpPr/>
          <p:nvPr/>
        </p:nvSpPr>
        <p:spPr>
          <a:xfrm>
            <a:off x="6205180" y="5433179"/>
            <a:ext cx="3098483" cy="301943"/>
          </a:xfrm>
          <a:prstGeom prst="rect">
            <a:avLst/>
          </a:prstGeom>
          <a:noFill/>
          <a:ln>
            <a:noFill/>
          </a:ln>
        </p:spPr>
        <p:txBody>
          <a:bodyPr anchorCtr="0" anchor="t" bIns="0" lIns="0" spcFirstLastPara="1" rIns="0" wrap="square" tIns="0">
            <a:noAutofit/>
          </a:bodyPr>
          <a:lstStyle/>
          <a:p>
            <a:pPr indent="0" lvl="0" marL="0" marR="0" rtl="0" algn="l">
              <a:lnSpc>
                <a:spcPct val="123684"/>
              </a:lnSpc>
              <a:spcBef>
                <a:spcPts val="0"/>
              </a:spcBef>
              <a:spcAft>
                <a:spcPts val="0"/>
              </a:spcAft>
              <a:buClr>
                <a:srgbClr val="3A3630"/>
              </a:buClr>
              <a:buSzPts val="1900"/>
              <a:buFont typeface="Lora"/>
              <a:buNone/>
            </a:pPr>
            <a:r>
              <a:rPr b="0" i="0" lang="en-US" sz="1900" u="none" cap="none" strike="noStrike">
                <a:solidFill>
                  <a:srgbClr val="3A3630"/>
                </a:solidFill>
                <a:latin typeface="Lora"/>
                <a:ea typeface="Lora"/>
                <a:cs typeface="Lora"/>
                <a:sym typeface="Lora"/>
              </a:rPr>
              <a:t>Man-in-the-Middle Attacks</a:t>
            </a:r>
            <a:endParaRPr b="0" i="0" sz="1900" u="none" cap="none" strike="noStrike"/>
          </a:p>
        </p:txBody>
      </p:sp>
      <p:sp>
        <p:nvSpPr>
          <p:cNvPr id="139" name="Google Shape;139;p25"/>
          <p:cNvSpPr/>
          <p:nvPr/>
        </p:nvSpPr>
        <p:spPr>
          <a:xfrm>
            <a:off x="6205180" y="5858232"/>
            <a:ext cx="3699153" cy="1643063"/>
          </a:xfrm>
          <a:prstGeom prst="rect">
            <a:avLst/>
          </a:prstGeom>
          <a:noFill/>
          <a:ln>
            <a:noFill/>
          </a:ln>
        </p:spPr>
        <p:txBody>
          <a:bodyPr anchorCtr="0" anchor="t" bIns="0" lIns="0" spcFirstLastPara="1" rIns="0" wrap="square" tIns="0">
            <a:noAutofit/>
          </a:bodyPr>
          <a:lstStyle/>
          <a:p>
            <a:pPr indent="0" lvl="0" marL="0" marR="0" rtl="0" algn="l">
              <a:lnSpc>
                <a:spcPct val="159375"/>
              </a:lnSpc>
              <a:spcBef>
                <a:spcPts val="0"/>
              </a:spcBef>
              <a:spcAft>
                <a:spcPts val="0"/>
              </a:spcAft>
              <a:buClr>
                <a:srgbClr val="3A3630"/>
              </a:buClr>
              <a:buSzPts val="1600"/>
              <a:buFont typeface="Arial"/>
              <a:buNone/>
            </a:pPr>
            <a:r>
              <a:rPr b="0" i="0" lang="en-US" sz="1600" u="none" cap="none" strike="noStrike">
                <a:solidFill>
                  <a:srgbClr val="3A3630"/>
                </a:solidFill>
                <a:latin typeface="Arial"/>
                <a:ea typeface="Arial"/>
                <a:cs typeface="Arial"/>
                <a:sym typeface="Arial"/>
              </a:rPr>
              <a:t>Attackers intercept data communication between users and websites, potentially stealing sensitive information, such as passwords, financial data, or personal details.</a:t>
            </a:r>
            <a:endParaRPr b="0" i="0" sz="1600" u="none" cap="none" strike="noStrike"/>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4" name="Shape 144"/>
        <p:cNvGrpSpPr/>
        <p:nvPr/>
      </p:nvGrpSpPr>
      <p:grpSpPr>
        <a:xfrm>
          <a:off x="0" y="0"/>
          <a:ext cx="0" cy="0"/>
          <a:chOff x="0" y="0"/>
          <a:chExt cx="0" cy="0"/>
        </a:xfrm>
      </p:grpSpPr>
      <p:pic>
        <p:nvPicPr>
          <p:cNvPr descr="preencoded.png" id="145" name="Google Shape;145;p26"/>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146" name="Google Shape;146;p26"/>
          <p:cNvSpPr/>
          <p:nvPr/>
        </p:nvSpPr>
        <p:spPr>
          <a:xfrm>
            <a:off x="6274594" y="801886"/>
            <a:ext cx="6492716" cy="662226"/>
          </a:xfrm>
          <a:prstGeom prst="rect">
            <a:avLst/>
          </a:prstGeom>
          <a:noFill/>
          <a:ln>
            <a:noFill/>
          </a:ln>
        </p:spPr>
        <p:txBody>
          <a:bodyPr anchorCtr="0" anchor="t" bIns="0" lIns="0" spcFirstLastPara="1" rIns="0" wrap="square" tIns="0">
            <a:noAutofit/>
          </a:bodyPr>
          <a:lstStyle/>
          <a:p>
            <a:pPr indent="0" lvl="0" marL="0" marR="0" rtl="0" algn="l">
              <a:lnSpc>
                <a:spcPct val="125301"/>
              </a:lnSpc>
              <a:spcBef>
                <a:spcPts val="0"/>
              </a:spcBef>
              <a:spcAft>
                <a:spcPts val="0"/>
              </a:spcAft>
              <a:buClr>
                <a:srgbClr val="38512F"/>
              </a:buClr>
              <a:buSzPts val="4150"/>
              <a:buFont typeface="Lora"/>
              <a:buNone/>
            </a:pPr>
            <a:r>
              <a:rPr b="0" i="0" lang="en-US" sz="4150" u="none" cap="none" strike="noStrike">
                <a:solidFill>
                  <a:srgbClr val="38512F"/>
                </a:solidFill>
                <a:latin typeface="Lora"/>
                <a:ea typeface="Lora"/>
                <a:cs typeface="Lora"/>
                <a:sym typeface="Lora"/>
              </a:rPr>
              <a:t>Browser Security Features</a:t>
            </a:r>
            <a:endParaRPr b="0" i="0" sz="4150" u="none" cap="none" strike="noStrike"/>
          </a:p>
        </p:txBody>
      </p:sp>
      <p:sp>
        <p:nvSpPr>
          <p:cNvPr id="147" name="Google Shape;147;p26"/>
          <p:cNvSpPr/>
          <p:nvPr/>
        </p:nvSpPr>
        <p:spPr>
          <a:xfrm>
            <a:off x="6274594" y="2055138"/>
            <a:ext cx="506611" cy="506611"/>
          </a:xfrm>
          <a:prstGeom prst="roundRect">
            <a:avLst>
              <a:gd fmla="val 6668"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8" name="Google Shape;148;p26"/>
          <p:cNvSpPr/>
          <p:nvPr/>
        </p:nvSpPr>
        <p:spPr>
          <a:xfrm>
            <a:off x="6469975" y="2149435"/>
            <a:ext cx="115729" cy="31789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2500"/>
              <a:buFont typeface="Lora"/>
              <a:buNone/>
            </a:pPr>
            <a:r>
              <a:rPr b="0" i="0" lang="en-US" sz="2500" u="none" cap="none" strike="noStrike">
                <a:solidFill>
                  <a:srgbClr val="3A3630"/>
                </a:solidFill>
                <a:latin typeface="Lora"/>
                <a:ea typeface="Lora"/>
                <a:cs typeface="Lora"/>
                <a:sym typeface="Lora"/>
              </a:rPr>
              <a:t>1</a:t>
            </a:r>
            <a:endParaRPr b="0" i="0" sz="2500" u="none" cap="none" strike="noStrike"/>
          </a:p>
        </p:txBody>
      </p:sp>
      <p:sp>
        <p:nvSpPr>
          <p:cNvPr id="149" name="Google Shape;149;p26"/>
          <p:cNvSpPr/>
          <p:nvPr/>
        </p:nvSpPr>
        <p:spPr>
          <a:xfrm>
            <a:off x="7006352" y="2055138"/>
            <a:ext cx="2649379" cy="331113"/>
          </a:xfrm>
          <a:prstGeom prst="rect">
            <a:avLst/>
          </a:prstGeom>
          <a:noFill/>
          <a:ln>
            <a:noFill/>
          </a:ln>
        </p:spPr>
        <p:txBody>
          <a:bodyPr anchorCtr="0" anchor="t" bIns="0" lIns="0" spcFirstLastPara="1" rIns="0" wrap="square" tIns="0">
            <a:noAutofit/>
          </a:bodyPr>
          <a:lstStyle/>
          <a:p>
            <a:pPr indent="0" lvl="0" marL="0" marR="0" rtl="0" algn="l">
              <a:lnSpc>
                <a:spcPct val="126829"/>
              </a:lnSpc>
              <a:spcBef>
                <a:spcPts val="0"/>
              </a:spcBef>
              <a:spcAft>
                <a:spcPts val="0"/>
              </a:spcAft>
              <a:buClr>
                <a:srgbClr val="3A3630"/>
              </a:buClr>
              <a:buSzPts val="2050"/>
              <a:buFont typeface="Lora"/>
              <a:buNone/>
            </a:pPr>
            <a:r>
              <a:rPr b="0" i="0" lang="en-US" sz="2050" u="none" cap="none" strike="noStrike">
                <a:solidFill>
                  <a:srgbClr val="3A3630"/>
                </a:solidFill>
                <a:latin typeface="Lora"/>
                <a:ea typeface="Lora"/>
                <a:cs typeface="Lora"/>
                <a:sym typeface="Lora"/>
              </a:rPr>
              <a:t>Sandboxing</a:t>
            </a:r>
            <a:endParaRPr b="0" i="0" sz="2050" u="none" cap="none" strike="noStrike"/>
          </a:p>
        </p:txBody>
      </p:sp>
      <p:sp>
        <p:nvSpPr>
          <p:cNvPr id="150" name="Google Shape;150;p26"/>
          <p:cNvSpPr/>
          <p:nvPr/>
        </p:nvSpPr>
        <p:spPr>
          <a:xfrm>
            <a:off x="7006352" y="2521268"/>
            <a:ext cx="2939534" cy="2521148"/>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A3630"/>
              </a:buClr>
              <a:buSzPts val="1750"/>
              <a:buFont typeface="Arial"/>
              <a:buNone/>
            </a:pPr>
            <a:r>
              <a:rPr b="0" i="0" lang="en-US" sz="1750" u="none" cap="none" strike="noStrike">
                <a:solidFill>
                  <a:srgbClr val="3A3630"/>
                </a:solidFill>
                <a:latin typeface="Arial"/>
                <a:ea typeface="Arial"/>
                <a:cs typeface="Arial"/>
                <a:sym typeface="Arial"/>
              </a:rPr>
              <a:t>Sandboxing isolates browser processes from the underlying operating system, preventing malware from spreading to other applications and compromising the entire system.</a:t>
            </a:r>
            <a:endParaRPr b="0" i="0" sz="1750" u="none" cap="none" strike="noStrike"/>
          </a:p>
        </p:txBody>
      </p:sp>
      <p:sp>
        <p:nvSpPr>
          <p:cNvPr id="151" name="Google Shape;151;p26"/>
          <p:cNvSpPr/>
          <p:nvPr/>
        </p:nvSpPr>
        <p:spPr>
          <a:xfrm>
            <a:off x="10171033" y="2055138"/>
            <a:ext cx="506611" cy="506611"/>
          </a:xfrm>
          <a:prstGeom prst="roundRect">
            <a:avLst>
              <a:gd fmla="val 6668"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26"/>
          <p:cNvSpPr/>
          <p:nvPr/>
        </p:nvSpPr>
        <p:spPr>
          <a:xfrm>
            <a:off x="10338911" y="2149435"/>
            <a:ext cx="170736" cy="31789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2500"/>
              <a:buFont typeface="Lora"/>
              <a:buNone/>
            </a:pPr>
            <a:r>
              <a:rPr b="0" i="0" lang="en-US" sz="2500" u="none" cap="none" strike="noStrike">
                <a:solidFill>
                  <a:srgbClr val="3A3630"/>
                </a:solidFill>
                <a:latin typeface="Lora"/>
                <a:ea typeface="Lora"/>
                <a:cs typeface="Lora"/>
                <a:sym typeface="Lora"/>
              </a:rPr>
              <a:t>2</a:t>
            </a:r>
            <a:endParaRPr b="0" i="0" sz="2500" u="none" cap="none" strike="noStrike"/>
          </a:p>
        </p:txBody>
      </p:sp>
      <p:sp>
        <p:nvSpPr>
          <p:cNvPr id="153" name="Google Shape;153;p26"/>
          <p:cNvSpPr/>
          <p:nvPr/>
        </p:nvSpPr>
        <p:spPr>
          <a:xfrm>
            <a:off x="10902791" y="2055138"/>
            <a:ext cx="2649379" cy="331113"/>
          </a:xfrm>
          <a:prstGeom prst="rect">
            <a:avLst/>
          </a:prstGeom>
          <a:noFill/>
          <a:ln>
            <a:noFill/>
          </a:ln>
        </p:spPr>
        <p:txBody>
          <a:bodyPr anchorCtr="0" anchor="t" bIns="0" lIns="0" spcFirstLastPara="1" rIns="0" wrap="square" tIns="0">
            <a:noAutofit/>
          </a:bodyPr>
          <a:lstStyle/>
          <a:p>
            <a:pPr indent="0" lvl="0" marL="0" marR="0" rtl="0" algn="l">
              <a:lnSpc>
                <a:spcPct val="126829"/>
              </a:lnSpc>
              <a:spcBef>
                <a:spcPts val="0"/>
              </a:spcBef>
              <a:spcAft>
                <a:spcPts val="0"/>
              </a:spcAft>
              <a:buClr>
                <a:srgbClr val="3A3630"/>
              </a:buClr>
              <a:buSzPts val="2050"/>
              <a:buFont typeface="Lora"/>
              <a:buNone/>
            </a:pPr>
            <a:r>
              <a:rPr b="0" i="0" lang="en-US" sz="2050" u="none" cap="none" strike="noStrike">
                <a:solidFill>
                  <a:srgbClr val="3A3630"/>
                </a:solidFill>
                <a:latin typeface="Lora"/>
                <a:ea typeface="Lora"/>
                <a:cs typeface="Lora"/>
                <a:sym typeface="Lora"/>
              </a:rPr>
              <a:t>HTTPS Encryption</a:t>
            </a:r>
            <a:endParaRPr b="0" i="0" sz="2050" u="none" cap="none" strike="noStrike"/>
          </a:p>
        </p:txBody>
      </p:sp>
      <p:sp>
        <p:nvSpPr>
          <p:cNvPr id="154" name="Google Shape;154;p26"/>
          <p:cNvSpPr/>
          <p:nvPr/>
        </p:nvSpPr>
        <p:spPr>
          <a:xfrm>
            <a:off x="10902791" y="2521268"/>
            <a:ext cx="2939534" cy="2881313"/>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A3630"/>
              </a:buClr>
              <a:buSzPts val="1750"/>
              <a:buFont typeface="Arial"/>
              <a:buNone/>
            </a:pPr>
            <a:r>
              <a:rPr b="0" i="0" lang="en-US" sz="1750" u="none" cap="none" strike="noStrike">
                <a:solidFill>
                  <a:srgbClr val="3A3630"/>
                </a:solidFill>
                <a:latin typeface="Arial"/>
                <a:ea typeface="Arial"/>
                <a:cs typeface="Arial"/>
                <a:sym typeface="Arial"/>
              </a:rPr>
              <a:t>HTTPS encryption encrypts data transmitted between users and websites, ensuring that sensitive information like passwords, credit card details, and other confidential data remain secure during transmission.</a:t>
            </a:r>
            <a:endParaRPr b="0" i="0" sz="1750" u="none" cap="none" strike="noStrike"/>
          </a:p>
        </p:txBody>
      </p:sp>
      <p:sp>
        <p:nvSpPr>
          <p:cNvPr id="155" name="Google Shape;155;p26"/>
          <p:cNvSpPr/>
          <p:nvPr/>
        </p:nvSpPr>
        <p:spPr>
          <a:xfrm>
            <a:off x="6274594" y="5880973"/>
            <a:ext cx="506611" cy="506611"/>
          </a:xfrm>
          <a:prstGeom prst="roundRect">
            <a:avLst>
              <a:gd fmla="val 6668"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26"/>
          <p:cNvSpPr/>
          <p:nvPr/>
        </p:nvSpPr>
        <p:spPr>
          <a:xfrm>
            <a:off x="6439257" y="5975271"/>
            <a:ext cx="177165" cy="317897"/>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3A3630"/>
              </a:buClr>
              <a:buSzPts val="2500"/>
              <a:buFont typeface="Lora"/>
              <a:buNone/>
            </a:pPr>
            <a:r>
              <a:rPr b="0" i="0" lang="en-US" sz="2500" u="none" cap="none" strike="noStrike">
                <a:solidFill>
                  <a:srgbClr val="3A3630"/>
                </a:solidFill>
                <a:latin typeface="Lora"/>
                <a:ea typeface="Lora"/>
                <a:cs typeface="Lora"/>
                <a:sym typeface="Lora"/>
              </a:rPr>
              <a:t>3</a:t>
            </a:r>
            <a:endParaRPr b="0" i="0" sz="2500" u="none" cap="none" strike="noStrike"/>
          </a:p>
        </p:txBody>
      </p:sp>
      <p:sp>
        <p:nvSpPr>
          <p:cNvPr id="157" name="Google Shape;157;p26"/>
          <p:cNvSpPr/>
          <p:nvPr/>
        </p:nvSpPr>
        <p:spPr>
          <a:xfrm>
            <a:off x="7006352" y="5880973"/>
            <a:ext cx="2649379" cy="331113"/>
          </a:xfrm>
          <a:prstGeom prst="rect">
            <a:avLst/>
          </a:prstGeom>
          <a:noFill/>
          <a:ln>
            <a:noFill/>
          </a:ln>
        </p:spPr>
        <p:txBody>
          <a:bodyPr anchorCtr="0" anchor="t" bIns="0" lIns="0" spcFirstLastPara="1" rIns="0" wrap="square" tIns="0">
            <a:noAutofit/>
          </a:bodyPr>
          <a:lstStyle/>
          <a:p>
            <a:pPr indent="0" lvl="0" marL="0" marR="0" rtl="0" algn="l">
              <a:lnSpc>
                <a:spcPct val="126829"/>
              </a:lnSpc>
              <a:spcBef>
                <a:spcPts val="0"/>
              </a:spcBef>
              <a:spcAft>
                <a:spcPts val="0"/>
              </a:spcAft>
              <a:buClr>
                <a:srgbClr val="3A3630"/>
              </a:buClr>
              <a:buSzPts val="2050"/>
              <a:buFont typeface="Lora"/>
              <a:buNone/>
            </a:pPr>
            <a:r>
              <a:rPr b="0" i="0" lang="en-US" sz="2050" u="none" cap="none" strike="noStrike">
                <a:solidFill>
                  <a:srgbClr val="3A3630"/>
                </a:solidFill>
                <a:latin typeface="Lora"/>
                <a:ea typeface="Lora"/>
                <a:cs typeface="Lora"/>
                <a:sym typeface="Lora"/>
              </a:rPr>
              <a:t>Tracking Prevention</a:t>
            </a:r>
            <a:endParaRPr b="0" i="0" sz="2050" u="none" cap="none" strike="noStrike"/>
          </a:p>
        </p:txBody>
      </p:sp>
      <p:sp>
        <p:nvSpPr>
          <p:cNvPr id="158" name="Google Shape;158;p26"/>
          <p:cNvSpPr/>
          <p:nvPr/>
        </p:nvSpPr>
        <p:spPr>
          <a:xfrm>
            <a:off x="7006352" y="6347103"/>
            <a:ext cx="6835854" cy="1080492"/>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A3630"/>
              </a:buClr>
              <a:buSzPts val="1750"/>
              <a:buFont typeface="Arial"/>
              <a:buNone/>
            </a:pPr>
            <a:r>
              <a:rPr b="0" i="0" lang="en-US" sz="1750" u="none" cap="none" strike="noStrike">
                <a:solidFill>
                  <a:srgbClr val="3A3630"/>
                </a:solidFill>
                <a:latin typeface="Arial"/>
                <a:ea typeface="Arial"/>
                <a:cs typeface="Arial"/>
                <a:sym typeface="Arial"/>
              </a:rPr>
              <a:t>Tracking prevention features limit the ability of third-party websites and services to track users' online activities, enhancing privacy and limiting the amount of personal data that is collected.</a:t>
            </a:r>
            <a:endParaRPr b="0" i="0" sz="1750" u="none" cap="none" strike="noStrike"/>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3" name="Shape 163"/>
        <p:cNvGrpSpPr/>
        <p:nvPr/>
      </p:nvGrpSpPr>
      <p:grpSpPr>
        <a:xfrm>
          <a:off x="0" y="0"/>
          <a:ext cx="0" cy="0"/>
          <a:chOff x="0" y="0"/>
          <a:chExt cx="0" cy="0"/>
        </a:xfrm>
      </p:grpSpPr>
      <p:sp>
        <p:nvSpPr>
          <p:cNvPr id="164" name="Google Shape;164;p27"/>
          <p:cNvSpPr/>
          <p:nvPr/>
        </p:nvSpPr>
        <p:spPr>
          <a:xfrm>
            <a:off x="675918" y="684848"/>
            <a:ext cx="7609403" cy="568047"/>
          </a:xfrm>
          <a:prstGeom prst="rect">
            <a:avLst/>
          </a:prstGeom>
          <a:noFill/>
          <a:ln>
            <a:noFill/>
          </a:ln>
        </p:spPr>
        <p:txBody>
          <a:bodyPr anchorCtr="0" anchor="t" bIns="0" lIns="0" spcFirstLastPara="1" rIns="0" wrap="square" tIns="0">
            <a:noAutofit/>
          </a:bodyPr>
          <a:lstStyle/>
          <a:p>
            <a:pPr indent="0" lvl="0" marL="0" marR="0" rtl="0" algn="l">
              <a:lnSpc>
                <a:spcPct val="125352"/>
              </a:lnSpc>
              <a:spcBef>
                <a:spcPts val="0"/>
              </a:spcBef>
              <a:spcAft>
                <a:spcPts val="0"/>
              </a:spcAft>
              <a:buClr>
                <a:srgbClr val="38512F"/>
              </a:buClr>
              <a:buSzPts val="3550"/>
              <a:buFont typeface="Lora"/>
              <a:buNone/>
            </a:pPr>
            <a:r>
              <a:rPr b="0" i="0" lang="en-US" sz="3550" u="none" cap="none" strike="noStrike">
                <a:solidFill>
                  <a:srgbClr val="38512F"/>
                </a:solidFill>
                <a:latin typeface="Lora"/>
                <a:ea typeface="Lora"/>
                <a:cs typeface="Lora"/>
                <a:sym typeface="Lora"/>
              </a:rPr>
              <a:t>Best Practices for Software Security</a:t>
            </a:r>
            <a:endParaRPr b="0" i="0" sz="3550" u="none" cap="none" strike="noStrike"/>
          </a:p>
        </p:txBody>
      </p:sp>
      <p:sp>
        <p:nvSpPr>
          <p:cNvPr id="165" name="Google Shape;165;p27"/>
          <p:cNvSpPr/>
          <p:nvPr/>
        </p:nvSpPr>
        <p:spPr>
          <a:xfrm>
            <a:off x="675918" y="1639133"/>
            <a:ext cx="1659731" cy="1403985"/>
          </a:xfrm>
          <a:prstGeom prst="roundRect">
            <a:avLst>
              <a:gd fmla="val 2063"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27"/>
          <p:cNvSpPr/>
          <p:nvPr/>
        </p:nvSpPr>
        <p:spPr>
          <a:xfrm>
            <a:off x="869037" y="2148007"/>
            <a:ext cx="87868" cy="386239"/>
          </a:xfrm>
          <a:prstGeom prst="rect">
            <a:avLst/>
          </a:prstGeom>
          <a:noFill/>
          <a:ln>
            <a:noFill/>
          </a:ln>
        </p:spPr>
        <p:txBody>
          <a:bodyPr anchorCtr="0" anchor="t" bIns="0" lIns="0" spcFirstLastPara="1" rIns="0" wrap="square" tIns="0">
            <a:noAutofit/>
          </a:bodyPr>
          <a:lstStyle/>
          <a:p>
            <a:pPr indent="0" lvl="0" marL="0" marR="0" rtl="0" algn="ctr">
              <a:lnSpc>
                <a:spcPct val="157894"/>
              </a:lnSpc>
              <a:spcBef>
                <a:spcPts val="0"/>
              </a:spcBef>
              <a:spcAft>
                <a:spcPts val="0"/>
              </a:spcAft>
              <a:buClr>
                <a:srgbClr val="3A3630"/>
              </a:buClr>
              <a:buSzPts val="1900"/>
              <a:buFont typeface="Lora"/>
              <a:buNone/>
            </a:pPr>
            <a:r>
              <a:rPr b="0" i="0" lang="en-US" sz="1900" u="none" cap="none" strike="noStrike">
                <a:solidFill>
                  <a:srgbClr val="3A3630"/>
                </a:solidFill>
                <a:latin typeface="Lora"/>
                <a:ea typeface="Lora"/>
                <a:cs typeface="Lora"/>
                <a:sym typeface="Lora"/>
              </a:rPr>
              <a:t>1</a:t>
            </a:r>
            <a:endParaRPr b="0" i="0" sz="1900" u="none" cap="none" strike="noStrike"/>
          </a:p>
        </p:txBody>
      </p:sp>
      <p:sp>
        <p:nvSpPr>
          <p:cNvPr id="167" name="Google Shape;167;p27"/>
          <p:cNvSpPr/>
          <p:nvPr/>
        </p:nvSpPr>
        <p:spPr>
          <a:xfrm>
            <a:off x="2528768" y="1832253"/>
            <a:ext cx="2503051" cy="283964"/>
          </a:xfrm>
          <a:prstGeom prst="rect">
            <a:avLst/>
          </a:prstGeom>
          <a:noFill/>
          <a:ln>
            <a:noFill/>
          </a:ln>
        </p:spPr>
        <p:txBody>
          <a:bodyPr anchorCtr="0" anchor="t" bIns="0" lIns="0" spcFirstLastPara="1" rIns="0" wrap="square" tIns="0">
            <a:noAutofit/>
          </a:bodyPr>
          <a:lstStyle/>
          <a:p>
            <a:pPr indent="0" lvl="0" marL="0" marR="0" rtl="0" algn="l">
              <a:lnSpc>
                <a:spcPct val="125714"/>
              </a:lnSpc>
              <a:spcBef>
                <a:spcPts val="0"/>
              </a:spcBef>
              <a:spcAft>
                <a:spcPts val="0"/>
              </a:spcAft>
              <a:buClr>
                <a:srgbClr val="3A3630"/>
              </a:buClr>
              <a:buSzPts val="1750"/>
              <a:buFont typeface="Lora"/>
              <a:buNone/>
            </a:pPr>
            <a:r>
              <a:rPr b="0" i="0" lang="en-US" sz="1750" u="none" cap="none" strike="noStrike">
                <a:solidFill>
                  <a:srgbClr val="3A3630"/>
                </a:solidFill>
                <a:latin typeface="Lora"/>
                <a:ea typeface="Lora"/>
                <a:cs typeface="Lora"/>
                <a:sym typeface="Lora"/>
              </a:rPr>
              <a:t>Keep Software Updated</a:t>
            </a:r>
            <a:endParaRPr b="0" i="0" sz="1750" u="none" cap="none" strike="noStrike"/>
          </a:p>
        </p:txBody>
      </p:sp>
      <p:sp>
        <p:nvSpPr>
          <p:cNvPr id="168" name="Google Shape;168;p27"/>
          <p:cNvSpPr/>
          <p:nvPr/>
        </p:nvSpPr>
        <p:spPr>
          <a:xfrm>
            <a:off x="2528768" y="2232065"/>
            <a:ext cx="11232594" cy="617934"/>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A3630"/>
              </a:buClr>
              <a:buSzPts val="1500"/>
              <a:buFont typeface="Arial"/>
              <a:buNone/>
            </a:pPr>
            <a:r>
              <a:rPr b="0" i="0" lang="en-US" sz="1500" u="none" cap="none" strike="noStrike">
                <a:solidFill>
                  <a:srgbClr val="3A3630"/>
                </a:solidFill>
                <a:latin typeface="Arial"/>
                <a:ea typeface="Arial"/>
                <a:cs typeface="Arial"/>
                <a:sym typeface="Arial"/>
              </a:rPr>
              <a:t>Regularly update all software, including operating systems, applications, and plugins, to address known vulnerabilities and improve security.</a:t>
            </a:r>
            <a:endParaRPr b="0" i="0" sz="1500" u="none" cap="none" strike="noStrike"/>
          </a:p>
        </p:txBody>
      </p:sp>
      <p:sp>
        <p:nvSpPr>
          <p:cNvPr id="169" name="Google Shape;169;p27"/>
          <p:cNvSpPr/>
          <p:nvPr/>
        </p:nvSpPr>
        <p:spPr>
          <a:xfrm>
            <a:off x="2432209" y="3033593"/>
            <a:ext cx="11425714" cy="11430"/>
          </a:xfrm>
          <a:prstGeom prst="roundRect">
            <a:avLst>
              <a:gd fmla="val 253456" name="adj"/>
            </a:avLst>
          </a:prstGeom>
          <a:solidFill>
            <a:srgbClr val="D9CD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0" name="Google Shape;170;p27"/>
          <p:cNvSpPr/>
          <p:nvPr/>
        </p:nvSpPr>
        <p:spPr>
          <a:xfrm>
            <a:off x="675918" y="3139678"/>
            <a:ext cx="3319582" cy="1403985"/>
          </a:xfrm>
          <a:prstGeom prst="roundRect">
            <a:avLst>
              <a:gd fmla="val 2063"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27"/>
          <p:cNvSpPr/>
          <p:nvPr/>
        </p:nvSpPr>
        <p:spPr>
          <a:xfrm>
            <a:off x="869037" y="3648551"/>
            <a:ext cx="129659" cy="386239"/>
          </a:xfrm>
          <a:prstGeom prst="rect">
            <a:avLst/>
          </a:prstGeom>
          <a:noFill/>
          <a:ln>
            <a:noFill/>
          </a:ln>
        </p:spPr>
        <p:txBody>
          <a:bodyPr anchorCtr="0" anchor="t" bIns="0" lIns="0" spcFirstLastPara="1" rIns="0" wrap="square" tIns="0">
            <a:noAutofit/>
          </a:bodyPr>
          <a:lstStyle/>
          <a:p>
            <a:pPr indent="0" lvl="0" marL="0" marR="0" rtl="0" algn="ctr">
              <a:lnSpc>
                <a:spcPct val="157894"/>
              </a:lnSpc>
              <a:spcBef>
                <a:spcPts val="0"/>
              </a:spcBef>
              <a:spcAft>
                <a:spcPts val="0"/>
              </a:spcAft>
              <a:buClr>
                <a:srgbClr val="3A3630"/>
              </a:buClr>
              <a:buSzPts val="1900"/>
              <a:buFont typeface="Lora"/>
              <a:buNone/>
            </a:pPr>
            <a:r>
              <a:rPr b="0" i="0" lang="en-US" sz="1900" u="none" cap="none" strike="noStrike">
                <a:solidFill>
                  <a:srgbClr val="3A3630"/>
                </a:solidFill>
                <a:latin typeface="Lora"/>
                <a:ea typeface="Lora"/>
                <a:cs typeface="Lora"/>
                <a:sym typeface="Lora"/>
              </a:rPr>
              <a:t>2</a:t>
            </a:r>
            <a:endParaRPr b="0" i="0" sz="1900" u="none" cap="none" strike="noStrike"/>
          </a:p>
        </p:txBody>
      </p:sp>
      <p:sp>
        <p:nvSpPr>
          <p:cNvPr id="172" name="Google Shape;172;p27"/>
          <p:cNvSpPr/>
          <p:nvPr/>
        </p:nvSpPr>
        <p:spPr>
          <a:xfrm>
            <a:off x="4188619" y="3332798"/>
            <a:ext cx="3063954" cy="283964"/>
          </a:xfrm>
          <a:prstGeom prst="rect">
            <a:avLst/>
          </a:prstGeom>
          <a:noFill/>
          <a:ln>
            <a:noFill/>
          </a:ln>
        </p:spPr>
        <p:txBody>
          <a:bodyPr anchorCtr="0" anchor="t" bIns="0" lIns="0" spcFirstLastPara="1" rIns="0" wrap="square" tIns="0">
            <a:noAutofit/>
          </a:bodyPr>
          <a:lstStyle/>
          <a:p>
            <a:pPr indent="0" lvl="0" marL="0" marR="0" rtl="0" algn="l">
              <a:lnSpc>
                <a:spcPct val="125714"/>
              </a:lnSpc>
              <a:spcBef>
                <a:spcPts val="0"/>
              </a:spcBef>
              <a:spcAft>
                <a:spcPts val="0"/>
              </a:spcAft>
              <a:buClr>
                <a:srgbClr val="3A3630"/>
              </a:buClr>
              <a:buSzPts val="1750"/>
              <a:buFont typeface="Lora"/>
              <a:buNone/>
            </a:pPr>
            <a:r>
              <a:rPr b="0" i="0" lang="en-US" sz="1750" u="none" cap="none" strike="noStrike">
                <a:solidFill>
                  <a:srgbClr val="3A3630"/>
                </a:solidFill>
                <a:latin typeface="Lora"/>
                <a:ea typeface="Lora"/>
                <a:cs typeface="Lora"/>
                <a:sym typeface="Lora"/>
              </a:rPr>
              <a:t>Remove Unused Applications</a:t>
            </a:r>
            <a:endParaRPr b="0" i="0" sz="1750" u="none" cap="none" strike="noStrike"/>
          </a:p>
        </p:txBody>
      </p:sp>
      <p:sp>
        <p:nvSpPr>
          <p:cNvPr id="173" name="Google Shape;173;p27"/>
          <p:cNvSpPr/>
          <p:nvPr/>
        </p:nvSpPr>
        <p:spPr>
          <a:xfrm>
            <a:off x="4188619" y="3732609"/>
            <a:ext cx="9572744" cy="617934"/>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A3630"/>
              </a:buClr>
              <a:buSzPts val="1500"/>
              <a:buFont typeface="Arial"/>
              <a:buNone/>
            </a:pPr>
            <a:r>
              <a:rPr b="0" i="0" lang="en-US" sz="1500" u="none" cap="none" strike="noStrike">
                <a:solidFill>
                  <a:srgbClr val="3A3630"/>
                </a:solidFill>
                <a:latin typeface="Arial"/>
                <a:ea typeface="Arial"/>
                <a:cs typeface="Arial"/>
                <a:sym typeface="Arial"/>
              </a:rPr>
              <a:t>Uninstall software that you no longer use, as outdated or unused applications can become security risks and potential targets for attackers.</a:t>
            </a:r>
            <a:endParaRPr b="0" i="0" sz="1500" u="none" cap="none" strike="noStrike"/>
          </a:p>
        </p:txBody>
      </p:sp>
      <p:sp>
        <p:nvSpPr>
          <p:cNvPr id="174" name="Google Shape;174;p27"/>
          <p:cNvSpPr/>
          <p:nvPr/>
        </p:nvSpPr>
        <p:spPr>
          <a:xfrm>
            <a:off x="4092059" y="4534138"/>
            <a:ext cx="9765863" cy="11430"/>
          </a:xfrm>
          <a:prstGeom prst="roundRect">
            <a:avLst>
              <a:gd fmla="val 253456" name="adj"/>
            </a:avLst>
          </a:prstGeom>
          <a:solidFill>
            <a:srgbClr val="D9CD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7"/>
          <p:cNvSpPr/>
          <p:nvPr/>
        </p:nvSpPr>
        <p:spPr>
          <a:xfrm>
            <a:off x="675918" y="4640223"/>
            <a:ext cx="4979432" cy="1403985"/>
          </a:xfrm>
          <a:prstGeom prst="roundRect">
            <a:avLst>
              <a:gd fmla="val 2063"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27"/>
          <p:cNvSpPr/>
          <p:nvPr/>
        </p:nvSpPr>
        <p:spPr>
          <a:xfrm>
            <a:off x="869037" y="5149096"/>
            <a:ext cx="134541" cy="386239"/>
          </a:xfrm>
          <a:prstGeom prst="rect">
            <a:avLst/>
          </a:prstGeom>
          <a:noFill/>
          <a:ln>
            <a:noFill/>
          </a:ln>
        </p:spPr>
        <p:txBody>
          <a:bodyPr anchorCtr="0" anchor="t" bIns="0" lIns="0" spcFirstLastPara="1" rIns="0" wrap="square" tIns="0">
            <a:noAutofit/>
          </a:bodyPr>
          <a:lstStyle/>
          <a:p>
            <a:pPr indent="0" lvl="0" marL="0" marR="0" rtl="0" algn="ctr">
              <a:lnSpc>
                <a:spcPct val="157894"/>
              </a:lnSpc>
              <a:spcBef>
                <a:spcPts val="0"/>
              </a:spcBef>
              <a:spcAft>
                <a:spcPts val="0"/>
              </a:spcAft>
              <a:buClr>
                <a:srgbClr val="3A3630"/>
              </a:buClr>
              <a:buSzPts val="1900"/>
              <a:buFont typeface="Lora"/>
              <a:buNone/>
            </a:pPr>
            <a:r>
              <a:rPr b="0" i="0" lang="en-US" sz="1900" u="none" cap="none" strike="noStrike">
                <a:solidFill>
                  <a:srgbClr val="3A3630"/>
                </a:solidFill>
                <a:latin typeface="Lora"/>
                <a:ea typeface="Lora"/>
                <a:cs typeface="Lora"/>
                <a:sym typeface="Lora"/>
              </a:rPr>
              <a:t>3</a:t>
            </a:r>
            <a:endParaRPr b="0" i="0" sz="1900" u="none" cap="none" strike="noStrike"/>
          </a:p>
        </p:txBody>
      </p:sp>
      <p:sp>
        <p:nvSpPr>
          <p:cNvPr id="177" name="Google Shape;177;p27"/>
          <p:cNvSpPr/>
          <p:nvPr/>
        </p:nvSpPr>
        <p:spPr>
          <a:xfrm>
            <a:off x="5848469" y="4833342"/>
            <a:ext cx="2272070" cy="283964"/>
          </a:xfrm>
          <a:prstGeom prst="rect">
            <a:avLst/>
          </a:prstGeom>
          <a:noFill/>
          <a:ln>
            <a:noFill/>
          </a:ln>
        </p:spPr>
        <p:txBody>
          <a:bodyPr anchorCtr="0" anchor="t" bIns="0" lIns="0" spcFirstLastPara="1" rIns="0" wrap="square" tIns="0">
            <a:noAutofit/>
          </a:bodyPr>
          <a:lstStyle/>
          <a:p>
            <a:pPr indent="0" lvl="0" marL="0" marR="0" rtl="0" algn="l">
              <a:lnSpc>
                <a:spcPct val="125714"/>
              </a:lnSpc>
              <a:spcBef>
                <a:spcPts val="0"/>
              </a:spcBef>
              <a:spcAft>
                <a:spcPts val="0"/>
              </a:spcAft>
              <a:buClr>
                <a:srgbClr val="3A3630"/>
              </a:buClr>
              <a:buSzPts val="1750"/>
              <a:buFont typeface="Lora"/>
              <a:buNone/>
            </a:pPr>
            <a:r>
              <a:rPr b="0" i="0" lang="en-US" sz="1750" u="none" cap="none" strike="noStrike">
                <a:solidFill>
                  <a:srgbClr val="3A3630"/>
                </a:solidFill>
                <a:latin typeface="Lora"/>
                <a:ea typeface="Lora"/>
                <a:cs typeface="Lora"/>
                <a:sym typeface="Lora"/>
              </a:rPr>
              <a:t>Trustworthy Sources</a:t>
            </a:r>
            <a:endParaRPr b="0" i="0" sz="1750" u="none" cap="none" strike="noStrike"/>
          </a:p>
        </p:txBody>
      </p:sp>
      <p:sp>
        <p:nvSpPr>
          <p:cNvPr id="178" name="Google Shape;178;p27"/>
          <p:cNvSpPr/>
          <p:nvPr/>
        </p:nvSpPr>
        <p:spPr>
          <a:xfrm>
            <a:off x="5848469" y="5233154"/>
            <a:ext cx="7912894" cy="617934"/>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A3630"/>
              </a:buClr>
              <a:buSzPts val="1500"/>
              <a:buFont typeface="Arial"/>
              <a:buNone/>
            </a:pPr>
            <a:r>
              <a:rPr b="0" i="0" lang="en-US" sz="1500" u="none" cap="none" strike="noStrike">
                <a:solidFill>
                  <a:srgbClr val="3A3630"/>
                </a:solidFill>
                <a:latin typeface="Arial"/>
                <a:ea typeface="Arial"/>
                <a:cs typeface="Arial"/>
                <a:sym typeface="Arial"/>
              </a:rPr>
              <a:t>Only download software from trusted vendors and sources, such as official websites or reputable app stores, to minimize the risk of malware infection.</a:t>
            </a:r>
            <a:endParaRPr b="0" i="0" sz="1500" u="none" cap="none" strike="noStrike"/>
          </a:p>
        </p:txBody>
      </p:sp>
      <p:sp>
        <p:nvSpPr>
          <p:cNvPr id="179" name="Google Shape;179;p27"/>
          <p:cNvSpPr/>
          <p:nvPr/>
        </p:nvSpPr>
        <p:spPr>
          <a:xfrm>
            <a:off x="5751909" y="6034683"/>
            <a:ext cx="8106013" cy="11430"/>
          </a:xfrm>
          <a:prstGeom prst="roundRect">
            <a:avLst>
              <a:gd fmla="val 253456" name="adj"/>
            </a:avLst>
          </a:prstGeom>
          <a:solidFill>
            <a:srgbClr val="D9CD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27"/>
          <p:cNvSpPr/>
          <p:nvPr/>
        </p:nvSpPr>
        <p:spPr>
          <a:xfrm>
            <a:off x="675918" y="6140768"/>
            <a:ext cx="6639282" cy="1403985"/>
          </a:xfrm>
          <a:prstGeom prst="roundRect">
            <a:avLst>
              <a:gd fmla="val 2063" name="adj"/>
            </a:avLst>
          </a:prstGeom>
          <a:solidFill>
            <a:srgbClr val="F3E7D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27"/>
          <p:cNvSpPr/>
          <p:nvPr/>
        </p:nvSpPr>
        <p:spPr>
          <a:xfrm>
            <a:off x="869037" y="6649641"/>
            <a:ext cx="130850" cy="386239"/>
          </a:xfrm>
          <a:prstGeom prst="rect">
            <a:avLst/>
          </a:prstGeom>
          <a:noFill/>
          <a:ln>
            <a:noFill/>
          </a:ln>
        </p:spPr>
        <p:txBody>
          <a:bodyPr anchorCtr="0" anchor="t" bIns="0" lIns="0" spcFirstLastPara="1" rIns="0" wrap="square" tIns="0">
            <a:noAutofit/>
          </a:bodyPr>
          <a:lstStyle/>
          <a:p>
            <a:pPr indent="0" lvl="0" marL="0" marR="0" rtl="0" algn="ctr">
              <a:lnSpc>
                <a:spcPct val="157894"/>
              </a:lnSpc>
              <a:spcBef>
                <a:spcPts val="0"/>
              </a:spcBef>
              <a:spcAft>
                <a:spcPts val="0"/>
              </a:spcAft>
              <a:buClr>
                <a:srgbClr val="3A3630"/>
              </a:buClr>
              <a:buSzPts val="1900"/>
              <a:buFont typeface="Lora"/>
              <a:buNone/>
            </a:pPr>
            <a:r>
              <a:rPr b="0" i="0" lang="en-US" sz="1900" u="none" cap="none" strike="noStrike">
                <a:solidFill>
                  <a:srgbClr val="3A3630"/>
                </a:solidFill>
                <a:latin typeface="Lora"/>
                <a:ea typeface="Lora"/>
                <a:cs typeface="Lora"/>
                <a:sym typeface="Lora"/>
              </a:rPr>
              <a:t>4</a:t>
            </a:r>
            <a:endParaRPr b="0" i="0" sz="1900" u="none" cap="none" strike="noStrike"/>
          </a:p>
        </p:txBody>
      </p:sp>
      <p:sp>
        <p:nvSpPr>
          <p:cNvPr id="182" name="Google Shape;182;p27"/>
          <p:cNvSpPr/>
          <p:nvPr/>
        </p:nvSpPr>
        <p:spPr>
          <a:xfrm>
            <a:off x="7508319" y="6333887"/>
            <a:ext cx="2795707" cy="283964"/>
          </a:xfrm>
          <a:prstGeom prst="rect">
            <a:avLst/>
          </a:prstGeom>
          <a:noFill/>
          <a:ln>
            <a:noFill/>
          </a:ln>
        </p:spPr>
        <p:txBody>
          <a:bodyPr anchorCtr="0" anchor="t" bIns="0" lIns="0" spcFirstLastPara="1" rIns="0" wrap="square" tIns="0">
            <a:noAutofit/>
          </a:bodyPr>
          <a:lstStyle/>
          <a:p>
            <a:pPr indent="0" lvl="0" marL="0" marR="0" rtl="0" algn="l">
              <a:lnSpc>
                <a:spcPct val="125714"/>
              </a:lnSpc>
              <a:spcBef>
                <a:spcPts val="0"/>
              </a:spcBef>
              <a:spcAft>
                <a:spcPts val="0"/>
              </a:spcAft>
              <a:buClr>
                <a:srgbClr val="3A3630"/>
              </a:buClr>
              <a:buSzPts val="1750"/>
              <a:buFont typeface="Lora"/>
              <a:buNone/>
            </a:pPr>
            <a:r>
              <a:rPr b="0" i="0" lang="en-US" sz="1750" u="none" cap="none" strike="noStrike">
                <a:solidFill>
                  <a:srgbClr val="3A3630"/>
                </a:solidFill>
                <a:latin typeface="Lora"/>
                <a:ea typeface="Lora"/>
                <a:cs typeface="Lora"/>
                <a:sym typeface="Lora"/>
              </a:rPr>
              <a:t>Enable Automatic Updates</a:t>
            </a:r>
            <a:endParaRPr b="0" i="0" sz="1750" u="none" cap="none" strike="noStrike"/>
          </a:p>
        </p:txBody>
      </p:sp>
      <p:sp>
        <p:nvSpPr>
          <p:cNvPr id="183" name="Google Shape;183;p27"/>
          <p:cNvSpPr/>
          <p:nvPr/>
        </p:nvSpPr>
        <p:spPr>
          <a:xfrm>
            <a:off x="7508319" y="6733699"/>
            <a:ext cx="6253043" cy="617934"/>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3A3630"/>
              </a:buClr>
              <a:buSzPts val="1500"/>
              <a:buFont typeface="Arial"/>
              <a:buNone/>
            </a:pPr>
            <a:r>
              <a:rPr b="0" i="0" lang="en-US" sz="1500" u="none" cap="none" strike="noStrike">
                <a:solidFill>
                  <a:srgbClr val="3A3630"/>
                </a:solidFill>
                <a:latin typeface="Arial"/>
                <a:ea typeface="Arial"/>
                <a:cs typeface="Arial"/>
                <a:sym typeface="Arial"/>
              </a:rPr>
              <a:t>Configure automatic updates for all software, whenever possible, ensuring that systems are always protected with the latest security patches.</a:t>
            </a:r>
            <a:endParaRPr b="0" i="0" sz="1500" u="none" cap="none" strike="noStrike"/>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8" name="Shape 188"/>
        <p:cNvGrpSpPr/>
        <p:nvPr/>
      </p:nvGrpSpPr>
      <p:grpSpPr>
        <a:xfrm>
          <a:off x="0" y="0"/>
          <a:ext cx="0" cy="0"/>
          <a:chOff x="0" y="0"/>
          <a:chExt cx="0" cy="0"/>
        </a:xfrm>
      </p:grpSpPr>
      <p:sp>
        <p:nvSpPr>
          <p:cNvPr id="189" name="Google Shape;189;p28"/>
          <p:cNvSpPr/>
          <p:nvPr/>
        </p:nvSpPr>
        <p:spPr>
          <a:xfrm>
            <a:off x="766763" y="1129546"/>
            <a:ext cx="6546413" cy="644366"/>
          </a:xfrm>
          <a:prstGeom prst="rect">
            <a:avLst/>
          </a:prstGeom>
          <a:noFill/>
          <a:ln>
            <a:noFill/>
          </a:ln>
        </p:spPr>
        <p:txBody>
          <a:bodyPr anchorCtr="0" anchor="t" bIns="0" lIns="0" spcFirstLastPara="1" rIns="0" wrap="square" tIns="0">
            <a:noAutofit/>
          </a:bodyPr>
          <a:lstStyle/>
          <a:p>
            <a:pPr indent="0" lvl="0" marL="0" marR="0" rtl="0" algn="l">
              <a:lnSpc>
                <a:spcPct val="124691"/>
              </a:lnSpc>
              <a:spcBef>
                <a:spcPts val="0"/>
              </a:spcBef>
              <a:spcAft>
                <a:spcPts val="0"/>
              </a:spcAft>
              <a:buClr>
                <a:srgbClr val="38512F"/>
              </a:buClr>
              <a:buSzPts val="4050"/>
              <a:buFont typeface="Lora"/>
              <a:buNone/>
            </a:pPr>
            <a:r>
              <a:rPr b="0" i="0" lang="en-US" sz="4050" u="none" cap="none" strike="noStrike">
                <a:solidFill>
                  <a:srgbClr val="38512F"/>
                </a:solidFill>
                <a:latin typeface="Lora"/>
                <a:ea typeface="Lora"/>
                <a:cs typeface="Lora"/>
                <a:sym typeface="Lora"/>
              </a:rPr>
              <a:t>Secure Download Practices</a:t>
            </a:r>
            <a:endParaRPr b="0" i="0" sz="4050" u="none" cap="none" strike="noStrike"/>
          </a:p>
        </p:txBody>
      </p:sp>
      <p:pic>
        <p:nvPicPr>
          <p:cNvPr descr="preencoded.png" id="190" name="Google Shape;190;p28"/>
          <p:cNvPicPr preferRelativeResize="0"/>
          <p:nvPr/>
        </p:nvPicPr>
        <p:blipFill rotWithShape="1">
          <a:blip r:embed="rId3">
            <a:alphaModFix/>
          </a:blip>
          <a:srcRect b="0" l="0" r="0" t="0"/>
          <a:stretch/>
        </p:blipFill>
        <p:spPr>
          <a:xfrm>
            <a:off x="2960489" y="2212062"/>
            <a:ext cx="2160984" cy="1592818"/>
          </a:xfrm>
          <a:prstGeom prst="rect">
            <a:avLst/>
          </a:prstGeom>
          <a:noFill/>
          <a:ln>
            <a:noFill/>
          </a:ln>
        </p:spPr>
      </p:pic>
      <p:sp>
        <p:nvSpPr>
          <p:cNvPr id="191" name="Google Shape;191;p28"/>
          <p:cNvSpPr/>
          <p:nvPr/>
        </p:nvSpPr>
        <p:spPr>
          <a:xfrm>
            <a:off x="3990975" y="2995374"/>
            <a:ext cx="99774" cy="438150"/>
          </a:xfrm>
          <a:prstGeom prst="rect">
            <a:avLst/>
          </a:prstGeom>
          <a:noFill/>
          <a:ln>
            <a:noFill/>
          </a:ln>
        </p:spPr>
        <p:txBody>
          <a:bodyPr anchorCtr="0" anchor="t" bIns="0" lIns="0" spcFirstLastPara="1" rIns="0" wrap="square" tIns="0">
            <a:noAutofit/>
          </a:bodyPr>
          <a:lstStyle/>
          <a:p>
            <a:pPr indent="0" lvl="0" marL="0" marR="0" rtl="0" algn="ctr">
              <a:lnSpc>
                <a:spcPct val="160465"/>
              </a:lnSpc>
              <a:spcBef>
                <a:spcPts val="0"/>
              </a:spcBef>
              <a:spcAft>
                <a:spcPts val="0"/>
              </a:spcAft>
              <a:buClr>
                <a:srgbClr val="3A3630"/>
              </a:buClr>
              <a:buSzPts val="2150"/>
              <a:buFont typeface="Lora"/>
              <a:buNone/>
            </a:pPr>
            <a:r>
              <a:rPr b="0" i="0" lang="en-US" sz="2150" u="none" cap="none" strike="noStrike">
                <a:solidFill>
                  <a:srgbClr val="3A3630"/>
                </a:solidFill>
                <a:latin typeface="Lora"/>
                <a:ea typeface="Lora"/>
                <a:cs typeface="Lora"/>
                <a:sym typeface="Lora"/>
              </a:rPr>
              <a:t>1</a:t>
            </a:r>
            <a:endParaRPr b="0" i="0" sz="2150" u="none" cap="none" strike="noStrike"/>
          </a:p>
        </p:txBody>
      </p:sp>
      <p:sp>
        <p:nvSpPr>
          <p:cNvPr id="192" name="Google Shape;192;p28"/>
          <p:cNvSpPr/>
          <p:nvPr/>
        </p:nvSpPr>
        <p:spPr>
          <a:xfrm>
            <a:off x="5340548" y="2431137"/>
            <a:ext cx="2577465" cy="32218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A3630"/>
              </a:buClr>
              <a:buSzPts val="2000"/>
              <a:buFont typeface="Lora"/>
              <a:buNone/>
            </a:pPr>
            <a:r>
              <a:rPr b="0" i="0" lang="en-US" sz="2000" u="none" cap="none" strike="noStrike">
                <a:solidFill>
                  <a:srgbClr val="3A3630"/>
                </a:solidFill>
                <a:latin typeface="Lora"/>
                <a:ea typeface="Lora"/>
                <a:cs typeface="Lora"/>
                <a:sym typeface="Lora"/>
              </a:rPr>
              <a:t>Verified Sources</a:t>
            </a:r>
            <a:endParaRPr b="0" i="0" sz="2000" u="none" cap="none" strike="noStrike"/>
          </a:p>
        </p:txBody>
      </p:sp>
      <p:sp>
        <p:nvSpPr>
          <p:cNvPr id="193" name="Google Shape;193;p28"/>
          <p:cNvSpPr/>
          <p:nvPr/>
        </p:nvSpPr>
        <p:spPr>
          <a:xfrm>
            <a:off x="5340548" y="2884765"/>
            <a:ext cx="8304014" cy="701040"/>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3A3630"/>
              </a:buClr>
              <a:buSzPts val="1700"/>
              <a:buFont typeface="Arial"/>
              <a:buNone/>
            </a:pPr>
            <a:r>
              <a:rPr b="0" i="0" lang="en-US" sz="1700" u="none" cap="none" strike="noStrike">
                <a:solidFill>
                  <a:srgbClr val="3A3630"/>
                </a:solidFill>
                <a:latin typeface="Arial"/>
                <a:ea typeface="Arial"/>
                <a:cs typeface="Arial"/>
                <a:sym typeface="Arial"/>
              </a:rPr>
              <a:t>Only download software from verified sources, such as official websites or trusted app stores, to avoid potentially malicious downloads.</a:t>
            </a:r>
            <a:endParaRPr b="0" i="0" sz="1700" u="none" cap="none" strike="noStrike"/>
          </a:p>
        </p:txBody>
      </p:sp>
      <p:sp>
        <p:nvSpPr>
          <p:cNvPr id="194" name="Google Shape;194;p28"/>
          <p:cNvSpPr/>
          <p:nvPr/>
        </p:nvSpPr>
        <p:spPr>
          <a:xfrm>
            <a:off x="5176242" y="3817025"/>
            <a:ext cx="8632627" cy="15240"/>
          </a:xfrm>
          <a:prstGeom prst="roundRect">
            <a:avLst>
              <a:gd fmla="val 215644" name="adj"/>
            </a:avLst>
          </a:prstGeom>
          <a:solidFill>
            <a:srgbClr val="D9CD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95" name="Google Shape;195;p28"/>
          <p:cNvPicPr preferRelativeResize="0"/>
          <p:nvPr/>
        </p:nvPicPr>
        <p:blipFill rotWithShape="1">
          <a:blip r:embed="rId4">
            <a:alphaModFix/>
          </a:blip>
          <a:srcRect b="0" l="0" r="0" t="0"/>
          <a:stretch/>
        </p:blipFill>
        <p:spPr>
          <a:xfrm>
            <a:off x="1879997" y="3859649"/>
            <a:ext cx="4321969" cy="1592818"/>
          </a:xfrm>
          <a:prstGeom prst="rect">
            <a:avLst/>
          </a:prstGeom>
          <a:noFill/>
          <a:ln>
            <a:noFill/>
          </a:ln>
        </p:spPr>
      </p:pic>
      <p:sp>
        <p:nvSpPr>
          <p:cNvPr id="196" name="Google Shape;196;p28"/>
          <p:cNvSpPr/>
          <p:nvPr/>
        </p:nvSpPr>
        <p:spPr>
          <a:xfrm>
            <a:off x="3967401" y="4436983"/>
            <a:ext cx="147161" cy="438150"/>
          </a:xfrm>
          <a:prstGeom prst="rect">
            <a:avLst/>
          </a:prstGeom>
          <a:noFill/>
          <a:ln>
            <a:noFill/>
          </a:ln>
        </p:spPr>
        <p:txBody>
          <a:bodyPr anchorCtr="0" anchor="t" bIns="0" lIns="0" spcFirstLastPara="1" rIns="0" wrap="square" tIns="0">
            <a:noAutofit/>
          </a:bodyPr>
          <a:lstStyle/>
          <a:p>
            <a:pPr indent="0" lvl="0" marL="0" marR="0" rtl="0" algn="ctr">
              <a:lnSpc>
                <a:spcPct val="160465"/>
              </a:lnSpc>
              <a:spcBef>
                <a:spcPts val="0"/>
              </a:spcBef>
              <a:spcAft>
                <a:spcPts val="0"/>
              </a:spcAft>
              <a:buClr>
                <a:srgbClr val="3A3630"/>
              </a:buClr>
              <a:buSzPts val="2150"/>
              <a:buFont typeface="Lora"/>
              <a:buNone/>
            </a:pPr>
            <a:r>
              <a:rPr b="0" i="0" lang="en-US" sz="2150" u="none" cap="none" strike="noStrike">
                <a:solidFill>
                  <a:srgbClr val="3A3630"/>
                </a:solidFill>
                <a:latin typeface="Lora"/>
                <a:ea typeface="Lora"/>
                <a:cs typeface="Lora"/>
                <a:sym typeface="Lora"/>
              </a:rPr>
              <a:t>2</a:t>
            </a:r>
            <a:endParaRPr b="0" i="0" sz="2150" u="none" cap="none" strike="noStrike"/>
          </a:p>
        </p:txBody>
      </p:sp>
      <p:sp>
        <p:nvSpPr>
          <p:cNvPr id="197" name="Google Shape;197;p28"/>
          <p:cNvSpPr/>
          <p:nvPr/>
        </p:nvSpPr>
        <p:spPr>
          <a:xfrm>
            <a:off x="6421041" y="4078724"/>
            <a:ext cx="2577465" cy="32218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A3630"/>
              </a:buClr>
              <a:buSzPts val="2000"/>
              <a:buFont typeface="Lora"/>
              <a:buNone/>
            </a:pPr>
            <a:r>
              <a:rPr b="0" i="0" lang="en-US" sz="2000" u="none" cap="none" strike="noStrike">
                <a:solidFill>
                  <a:srgbClr val="3A3630"/>
                </a:solidFill>
                <a:latin typeface="Lora"/>
                <a:ea typeface="Lora"/>
                <a:cs typeface="Lora"/>
                <a:sym typeface="Lora"/>
              </a:rPr>
              <a:t>Digital Signatures</a:t>
            </a:r>
            <a:endParaRPr b="0" i="0" sz="2000" u="none" cap="none" strike="noStrike"/>
          </a:p>
        </p:txBody>
      </p:sp>
      <p:sp>
        <p:nvSpPr>
          <p:cNvPr id="198" name="Google Shape;198;p28"/>
          <p:cNvSpPr/>
          <p:nvPr/>
        </p:nvSpPr>
        <p:spPr>
          <a:xfrm>
            <a:off x="6421041" y="4532352"/>
            <a:ext cx="7223522" cy="701040"/>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3A3630"/>
              </a:buClr>
              <a:buSzPts val="1700"/>
              <a:buFont typeface="Arial"/>
              <a:buNone/>
            </a:pPr>
            <a:r>
              <a:rPr b="0" i="0" lang="en-US" sz="1700" u="none" cap="none" strike="noStrike">
                <a:solidFill>
                  <a:srgbClr val="3A3630"/>
                </a:solidFill>
                <a:latin typeface="Arial"/>
                <a:ea typeface="Arial"/>
                <a:cs typeface="Arial"/>
                <a:sym typeface="Arial"/>
              </a:rPr>
              <a:t>Verify the digital signature of downloaded software to ensure its authenticity and that the file hasn't been tampered with during download.</a:t>
            </a:r>
            <a:endParaRPr b="0" i="0" sz="1700" u="none" cap="none" strike="noStrike"/>
          </a:p>
        </p:txBody>
      </p:sp>
      <p:sp>
        <p:nvSpPr>
          <p:cNvPr id="199" name="Google Shape;199;p28"/>
          <p:cNvSpPr/>
          <p:nvPr/>
        </p:nvSpPr>
        <p:spPr>
          <a:xfrm>
            <a:off x="6256734" y="5464612"/>
            <a:ext cx="7552134" cy="15240"/>
          </a:xfrm>
          <a:prstGeom prst="roundRect">
            <a:avLst>
              <a:gd fmla="val 215644" name="adj"/>
            </a:avLst>
          </a:prstGeom>
          <a:solidFill>
            <a:srgbClr val="D9CDBA"/>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00" name="Google Shape;200;p28"/>
          <p:cNvPicPr preferRelativeResize="0"/>
          <p:nvPr/>
        </p:nvPicPr>
        <p:blipFill rotWithShape="1">
          <a:blip r:embed="rId5">
            <a:alphaModFix/>
          </a:blip>
          <a:srcRect b="0" l="0" r="0" t="0"/>
          <a:stretch/>
        </p:blipFill>
        <p:spPr>
          <a:xfrm>
            <a:off x="799505" y="5507236"/>
            <a:ext cx="6482953" cy="1592818"/>
          </a:xfrm>
          <a:prstGeom prst="rect">
            <a:avLst/>
          </a:prstGeom>
          <a:noFill/>
          <a:ln>
            <a:noFill/>
          </a:ln>
        </p:spPr>
      </p:pic>
      <p:sp>
        <p:nvSpPr>
          <p:cNvPr id="201" name="Google Shape;201;p28"/>
          <p:cNvSpPr/>
          <p:nvPr/>
        </p:nvSpPr>
        <p:spPr>
          <a:xfrm>
            <a:off x="3964662" y="6084570"/>
            <a:ext cx="152638" cy="438150"/>
          </a:xfrm>
          <a:prstGeom prst="rect">
            <a:avLst/>
          </a:prstGeom>
          <a:noFill/>
          <a:ln>
            <a:noFill/>
          </a:ln>
        </p:spPr>
        <p:txBody>
          <a:bodyPr anchorCtr="0" anchor="t" bIns="0" lIns="0" spcFirstLastPara="1" rIns="0" wrap="square" tIns="0">
            <a:noAutofit/>
          </a:bodyPr>
          <a:lstStyle/>
          <a:p>
            <a:pPr indent="0" lvl="0" marL="0" marR="0" rtl="0" algn="ctr">
              <a:lnSpc>
                <a:spcPct val="160465"/>
              </a:lnSpc>
              <a:spcBef>
                <a:spcPts val="0"/>
              </a:spcBef>
              <a:spcAft>
                <a:spcPts val="0"/>
              </a:spcAft>
              <a:buClr>
                <a:srgbClr val="3A3630"/>
              </a:buClr>
              <a:buSzPts val="2150"/>
              <a:buFont typeface="Lora"/>
              <a:buNone/>
            </a:pPr>
            <a:r>
              <a:rPr b="0" i="0" lang="en-US" sz="2150" u="none" cap="none" strike="noStrike">
                <a:solidFill>
                  <a:srgbClr val="3A3630"/>
                </a:solidFill>
                <a:latin typeface="Lora"/>
                <a:ea typeface="Lora"/>
                <a:cs typeface="Lora"/>
                <a:sym typeface="Lora"/>
              </a:rPr>
              <a:t>3</a:t>
            </a:r>
            <a:endParaRPr b="0" i="0" sz="2150" u="none" cap="none" strike="noStrike"/>
          </a:p>
        </p:txBody>
      </p:sp>
      <p:sp>
        <p:nvSpPr>
          <p:cNvPr id="202" name="Google Shape;202;p28"/>
          <p:cNvSpPr/>
          <p:nvPr/>
        </p:nvSpPr>
        <p:spPr>
          <a:xfrm>
            <a:off x="7501533" y="5726311"/>
            <a:ext cx="2577465" cy="32218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3A3630"/>
              </a:buClr>
              <a:buSzPts val="2000"/>
              <a:buFont typeface="Lora"/>
              <a:buNone/>
            </a:pPr>
            <a:r>
              <a:rPr b="0" i="0" lang="en-US" sz="2000" u="none" cap="none" strike="noStrike">
                <a:solidFill>
                  <a:srgbClr val="3A3630"/>
                </a:solidFill>
                <a:latin typeface="Lora"/>
                <a:ea typeface="Lora"/>
                <a:cs typeface="Lora"/>
                <a:sym typeface="Lora"/>
              </a:rPr>
              <a:t>Malware Scans</a:t>
            </a:r>
            <a:endParaRPr b="0" i="0" sz="2000" u="none" cap="none" strike="noStrike"/>
          </a:p>
        </p:txBody>
      </p:sp>
      <p:sp>
        <p:nvSpPr>
          <p:cNvPr id="203" name="Google Shape;203;p28"/>
          <p:cNvSpPr/>
          <p:nvPr/>
        </p:nvSpPr>
        <p:spPr>
          <a:xfrm>
            <a:off x="7501533" y="6179939"/>
            <a:ext cx="6143030" cy="701040"/>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3A3630"/>
              </a:buClr>
              <a:buSzPts val="1700"/>
              <a:buFont typeface="Arial"/>
              <a:buNone/>
            </a:pPr>
            <a:r>
              <a:rPr b="0" i="0" lang="en-US" sz="1700" u="none" cap="none" strike="noStrike">
                <a:solidFill>
                  <a:srgbClr val="3A3630"/>
                </a:solidFill>
                <a:latin typeface="Arial"/>
                <a:ea typeface="Arial"/>
                <a:cs typeface="Arial"/>
                <a:sym typeface="Arial"/>
              </a:rPr>
              <a:t>Scan all downloaded software for malware before installation, using reputable antivirus software or online scanning tools.</a:t>
            </a:r>
            <a:endParaRPr b="0" i="0" sz="1700" u="none" cap="none" strike="noStrike"/>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